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2"/>
  </p:notesMasterIdLst>
  <p:handoutMasterIdLst>
    <p:handoutMasterId r:id="rId43"/>
  </p:handoutMasterIdLst>
  <p:sldIdLst>
    <p:sldId id="285" r:id="rId2"/>
    <p:sldId id="267" r:id="rId3"/>
    <p:sldId id="268" r:id="rId4"/>
    <p:sldId id="290" r:id="rId5"/>
    <p:sldId id="269" r:id="rId6"/>
    <p:sldId id="256" r:id="rId7"/>
    <p:sldId id="286" r:id="rId8"/>
    <p:sldId id="287" r:id="rId9"/>
    <p:sldId id="257" r:id="rId10"/>
    <p:sldId id="258" r:id="rId11"/>
    <p:sldId id="259" r:id="rId12"/>
    <p:sldId id="262" r:id="rId13"/>
    <p:sldId id="303" r:id="rId14"/>
    <p:sldId id="304" r:id="rId15"/>
    <p:sldId id="293" r:id="rId16"/>
    <p:sldId id="261" r:id="rId17"/>
    <p:sldId id="301" r:id="rId18"/>
    <p:sldId id="302" r:id="rId19"/>
    <p:sldId id="260" r:id="rId20"/>
    <p:sldId id="283" r:id="rId21"/>
    <p:sldId id="284" r:id="rId22"/>
    <p:sldId id="265" r:id="rId23"/>
    <p:sldId id="266" r:id="rId24"/>
    <p:sldId id="300" r:id="rId25"/>
    <p:sldId id="299" r:id="rId26"/>
    <p:sldId id="270" r:id="rId27"/>
    <p:sldId id="271" r:id="rId28"/>
    <p:sldId id="272" r:id="rId29"/>
    <p:sldId id="273" r:id="rId30"/>
    <p:sldId id="274" r:id="rId31"/>
    <p:sldId id="275" r:id="rId32"/>
    <p:sldId id="276" r:id="rId33"/>
    <p:sldId id="279" r:id="rId34"/>
    <p:sldId id="280" r:id="rId35"/>
    <p:sldId id="281" r:id="rId36"/>
    <p:sldId id="282" r:id="rId37"/>
    <p:sldId id="292" r:id="rId38"/>
    <p:sldId id="277" r:id="rId39"/>
    <p:sldId id="289" r:id="rId40"/>
    <p:sldId id="298" r:id="rId41"/>
  </p:sldIdLst>
  <p:sldSz cx="9144000" cy="6858000" type="screen4x3"/>
  <p:notesSz cx="6858000" cy="99456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DD804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88" autoAdjust="0"/>
    <p:restoredTop sz="94660"/>
  </p:normalViewPr>
  <p:slideViewPr>
    <p:cSldViewPr>
      <p:cViewPr varScale="1">
        <p:scale>
          <a:sx n="49" d="100"/>
          <a:sy n="49" d="100"/>
        </p:scale>
        <p:origin x="-90" y="-63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284"/>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84613" y="0"/>
            <a:ext cx="2971800" cy="497284"/>
          </a:xfrm>
          <a:prstGeom prst="rect">
            <a:avLst/>
          </a:prstGeom>
        </p:spPr>
        <p:txBody>
          <a:bodyPr vert="horz" lIns="91440" tIns="45720" rIns="91440" bIns="45720" rtlCol="0"/>
          <a:lstStyle>
            <a:lvl1pPr algn="r">
              <a:defRPr sz="1200"/>
            </a:lvl1pPr>
          </a:lstStyle>
          <a:p>
            <a:fld id="{2DAF4EC1-4A3D-4E84-92A5-8D867510C190}" type="datetimeFigureOut">
              <a:rPr lang="en-AU" smtClean="0"/>
              <a:pPr/>
              <a:t>1/09/2011</a:t>
            </a:fld>
            <a:endParaRPr lang="en-AU"/>
          </a:p>
        </p:txBody>
      </p:sp>
      <p:sp>
        <p:nvSpPr>
          <p:cNvPr id="4" name="Footer Placeholder 3"/>
          <p:cNvSpPr>
            <a:spLocks noGrp="1"/>
          </p:cNvSpPr>
          <p:nvPr>
            <p:ph type="ftr" sz="quarter" idx="2"/>
          </p:nvPr>
        </p:nvSpPr>
        <p:spPr>
          <a:xfrm>
            <a:off x="0" y="9446678"/>
            <a:ext cx="2971800" cy="497284"/>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84613" y="9446678"/>
            <a:ext cx="2971800" cy="497284"/>
          </a:xfrm>
          <a:prstGeom prst="rect">
            <a:avLst/>
          </a:prstGeom>
        </p:spPr>
        <p:txBody>
          <a:bodyPr vert="horz" lIns="91440" tIns="45720" rIns="91440" bIns="45720" rtlCol="0" anchor="b"/>
          <a:lstStyle>
            <a:lvl1pPr algn="r">
              <a:defRPr sz="1200"/>
            </a:lvl1pPr>
          </a:lstStyle>
          <a:p>
            <a:fld id="{338D8E64-5A1E-458B-B29B-D8A285523C15}" type="slidenum">
              <a:rPr lang="en-AU" smtClean="0"/>
              <a:pPr/>
              <a:t>‹#›</a:t>
            </a:fld>
            <a:endParaRPr lang="en-A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284"/>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97284"/>
          </a:xfrm>
          <a:prstGeom prst="rect">
            <a:avLst/>
          </a:prstGeom>
        </p:spPr>
        <p:txBody>
          <a:bodyPr vert="horz" lIns="91440" tIns="45720" rIns="91440" bIns="45720" rtlCol="0"/>
          <a:lstStyle>
            <a:lvl1pPr algn="r">
              <a:defRPr sz="1200"/>
            </a:lvl1pPr>
          </a:lstStyle>
          <a:p>
            <a:fld id="{9F5754F5-ACDB-4C7C-8898-E76CCF96DE96}" type="datetimeFigureOut">
              <a:rPr lang="en-AU" smtClean="0"/>
              <a:pPr/>
              <a:t>1/09/2011</a:t>
            </a:fld>
            <a:endParaRPr lang="en-AU" dirty="0"/>
          </a:p>
        </p:txBody>
      </p:sp>
      <p:sp>
        <p:nvSpPr>
          <p:cNvPr id="4" name="Slide Image Placeholder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724202"/>
            <a:ext cx="5486400" cy="4475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46678"/>
            <a:ext cx="2971800" cy="497284"/>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9446678"/>
            <a:ext cx="2971800" cy="497284"/>
          </a:xfrm>
          <a:prstGeom prst="rect">
            <a:avLst/>
          </a:prstGeom>
        </p:spPr>
        <p:txBody>
          <a:bodyPr vert="horz" lIns="91440" tIns="45720" rIns="91440" bIns="45720" rtlCol="0" anchor="b"/>
          <a:lstStyle>
            <a:lvl1pPr algn="r">
              <a:defRPr sz="1200"/>
            </a:lvl1pPr>
          </a:lstStyle>
          <a:p>
            <a:fld id="{53476129-8061-435A-BE35-9DDA1BDE4DC8}" type="slidenum">
              <a:rPr lang="en-AU" smtClean="0"/>
              <a:pPr/>
              <a:t>‹#›</a:t>
            </a:fld>
            <a:endParaRPr lang="en-AU"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endParaRPr lang="en-AU"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r>
              <a:rPr lang="en-AU" dirty="0" smtClean="0"/>
              <a:t>ISØQU∆NT Consulting</a:t>
            </a:r>
            <a:endParaRPr lang="en-AU"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C39C8FBC-1151-4173-8E16-B0FE791ADFBB}" type="slidenum">
              <a:rPr lang="en-AU" smtClean="0"/>
              <a:pPr/>
              <a:t>‹#›</a:t>
            </a:fld>
            <a:endParaRPr lang="en-AU" dirty="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AU" dirty="0"/>
          </a:p>
        </p:txBody>
      </p:sp>
      <p:sp>
        <p:nvSpPr>
          <p:cNvPr id="5" name="Footer Placeholder 4"/>
          <p:cNvSpPr>
            <a:spLocks noGrp="1"/>
          </p:cNvSpPr>
          <p:nvPr>
            <p:ph type="ftr" sz="quarter" idx="11"/>
          </p:nvPr>
        </p:nvSpPr>
        <p:spPr/>
        <p:txBody>
          <a:bodyPr/>
          <a:lstStyle/>
          <a:p>
            <a:r>
              <a:rPr lang="en-AU" dirty="0" smtClean="0"/>
              <a:t>ISØQU∆NT Consulting</a:t>
            </a:r>
            <a:endParaRPr lang="en-AU" dirty="0"/>
          </a:p>
        </p:txBody>
      </p:sp>
      <p:sp>
        <p:nvSpPr>
          <p:cNvPr id="6" name="Slide Number Placeholder 5"/>
          <p:cNvSpPr>
            <a:spLocks noGrp="1"/>
          </p:cNvSpPr>
          <p:nvPr>
            <p:ph type="sldNum" sz="quarter" idx="12"/>
          </p:nvPr>
        </p:nvSpPr>
        <p:spPr/>
        <p:txBody>
          <a:bodyPr/>
          <a:lstStyle/>
          <a:p>
            <a:fld id="{C39C8FBC-1151-4173-8E16-B0FE791ADFBB}" type="slidenum">
              <a:rPr lang="en-AU" smtClean="0"/>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endParaRPr lang="en-AU" dirty="0"/>
          </a:p>
        </p:txBody>
      </p:sp>
      <p:sp>
        <p:nvSpPr>
          <p:cNvPr id="5" name="Footer Placeholder 4"/>
          <p:cNvSpPr>
            <a:spLocks noGrp="1"/>
          </p:cNvSpPr>
          <p:nvPr>
            <p:ph type="ftr" sz="quarter" idx="11"/>
          </p:nvPr>
        </p:nvSpPr>
        <p:spPr>
          <a:xfrm>
            <a:off x="457201" y="6248207"/>
            <a:ext cx="5573483" cy="365125"/>
          </a:xfrm>
        </p:spPr>
        <p:txBody>
          <a:bodyPr/>
          <a:lstStyle/>
          <a:p>
            <a:r>
              <a:rPr lang="en-AU" dirty="0" smtClean="0"/>
              <a:t>ISØQU∆NT Consulting</a:t>
            </a:r>
            <a:endParaRPr lang="en-AU"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lide Number Placeholder 5"/>
          <p:cNvSpPr>
            <a:spLocks noGrp="1"/>
          </p:cNvSpPr>
          <p:nvPr>
            <p:ph type="sldNum" sz="quarter" idx="12"/>
          </p:nvPr>
        </p:nvSpPr>
        <p:spPr>
          <a:xfrm rot="5400000">
            <a:off x="5989638" y="144462"/>
            <a:ext cx="533400" cy="244476"/>
          </a:xfrm>
        </p:spPr>
        <p:txBody>
          <a:bodyPr/>
          <a:lstStyle/>
          <a:p>
            <a:fld id="{C39C8FBC-1151-4173-8E16-B0FE791ADFBB}" type="slidenum">
              <a:rPr lang="en-AU" smtClean="0"/>
              <a:pPr/>
              <a:t>‹#›</a:t>
            </a:fld>
            <a:endParaRPr lang="en-AU"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1520" y="228600"/>
            <a:ext cx="8640960" cy="990600"/>
          </a:xfrm>
        </p:spPr>
        <p:txBody>
          <a:bodyPr>
            <a:normAutofit/>
          </a:bodyPr>
          <a:lstStyle>
            <a:lvl1pPr>
              <a:defRPr sz="4200">
                <a:solidFill>
                  <a:srgbClr val="DD8047"/>
                </a:solidFill>
              </a:defRPr>
            </a:lvl1pPr>
          </a:lstStyle>
          <a:p>
            <a:r>
              <a:rPr kumimoji="0" lang="en-US" dirty="0" smtClean="0"/>
              <a:t>Click to edit Master title style</a:t>
            </a:r>
            <a:endParaRPr kumimoji="0" lang="en-US" dirty="0"/>
          </a:p>
        </p:txBody>
      </p:sp>
      <p:sp>
        <p:nvSpPr>
          <p:cNvPr id="8" name="Content Placeholder 7"/>
          <p:cNvSpPr>
            <a:spLocks noGrp="1"/>
          </p:cNvSpPr>
          <p:nvPr>
            <p:ph sz="quarter" idx="1"/>
          </p:nvPr>
        </p:nvSpPr>
        <p:spPr>
          <a:xfrm>
            <a:off x="251520" y="1600200"/>
            <a:ext cx="8712968" cy="4495800"/>
          </a:xfrm>
        </p:spPr>
        <p:txBody>
          <a:bodyPr/>
          <a:lstStyle>
            <a:lvl1pPr>
              <a:defRPr sz="2800"/>
            </a:lvl1pPr>
            <a:lvl2pPr>
              <a:buFont typeface="Wingdings 2" pitchFamily="18" charset="2"/>
              <a:buChar char=""/>
              <a:defRPr sz="2400"/>
            </a:lvl2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10" name="Slide Number Placeholder 9"/>
          <p:cNvSpPr>
            <a:spLocks noGrp="1"/>
          </p:cNvSpPr>
          <p:nvPr>
            <p:ph type="sldNum" sz="quarter" idx="11"/>
          </p:nvPr>
        </p:nvSpPr>
        <p:spPr/>
        <p:txBody>
          <a:bodyPr/>
          <a:lstStyle/>
          <a:p>
            <a:fld id="{C39C8FBC-1151-4173-8E16-B0FE791ADFBB}" type="slidenum">
              <a:rPr lang="en-AU" smtClean="0"/>
              <a:pPr/>
              <a:t>‹#›</a:t>
            </a:fld>
            <a:endParaRPr lang="en-AU" dirty="0"/>
          </a:p>
        </p:txBody>
      </p:sp>
      <p:sp>
        <p:nvSpPr>
          <p:cNvPr id="11" name="Footer Placeholder 10"/>
          <p:cNvSpPr>
            <a:spLocks noGrp="1"/>
          </p:cNvSpPr>
          <p:nvPr>
            <p:ph type="ftr" sz="quarter" idx="12"/>
          </p:nvPr>
        </p:nvSpPr>
        <p:spPr>
          <a:xfrm>
            <a:off x="107504" y="6520259"/>
            <a:ext cx="2232248" cy="365125"/>
          </a:xfrm>
        </p:spPr>
        <p:txBody>
          <a:bodyPr/>
          <a:lstStyle>
            <a:lvl1pPr algn="l">
              <a:defRPr b="1">
                <a:latin typeface="Bradley Hand ITC" pitchFamily="66" charset="0"/>
              </a:defRPr>
            </a:lvl1pPr>
          </a:lstStyle>
          <a:p>
            <a:r>
              <a:rPr lang="en-AU" dirty="0" smtClean="0"/>
              <a:t>ISØQU∆NT Consulting</a:t>
            </a:r>
            <a:endParaRPr lang="en-AU" dirty="0"/>
          </a:p>
        </p:txBody>
      </p:sp>
      <p:pic>
        <p:nvPicPr>
          <p:cNvPr id="6" name="Picture 5" descr="high res...VU_Logo_Melb_Aust_Stacked_CMYK.jpg"/>
          <p:cNvPicPr>
            <a:picLocks noChangeAspect="1"/>
          </p:cNvPicPr>
          <p:nvPr userDrawn="1"/>
        </p:nvPicPr>
        <p:blipFill>
          <a:blip r:embed="rId2" cstate="print"/>
          <a:stretch>
            <a:fillRect/>
          </a:stretch>
        </p:blipFill>
        <p:spPr>
          <a:xfrm>
            <a:off x="2483768" y="6165304"/>
            <a:ext cx="1957071" cy="692696"/>
          </a:xfrm>
          <a:prstGeom prst="rect">
            <a:avLst/>
          </a:prstGeom>
        </p:spPr>
      </p:pic>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endParaRPr lang="en-AU"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C39C8FBC-1151-4173-8E16-B0FE791ADFBB}" type="slidenum">
              <a:rPr lang="en-AU" smtClean="0"/>
              <a:pPr/>
              <a:t>‹#›</a:t>
            </a:fld>
            <a:endParaRPr lang="en-AU" dirty="0"/>
          </a:p>
        </p:txBody>
      </p:sp>
      <p:sp>
        <p:nvSpPr>
          <p:cNvPr id="14" name="Footer Placeholder 13"/>
          <p:cNvSpPr>
            <a:spLocks noGrp="1"/>
          </p:cNvSpPr>
          <p:nvPr>
            <p:ph type="ftr" sz="quarter" idx="12"/>
          </p:nvPr>
        </p:nvSpPr>
        <p:spPr/>
        <p:txBody>
          <a:bodyPr/>
          <a:lstStyle/>
          <a:p>
            <a:r>
              <a:rPr lang="en-AU" dirty="0" smtClean="0"/>
              <a:t>ISØQU∆NT Consulting</a:t>
            </a:r>
            <a:endParaRPr lang="en-AU"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8" name="Date Placeholder 7"/>
          <p:cNvSpPr>
            <a:spLocks noGrp="1"/>
          </p:cNvSpPr>
          <p:nvPr>
            <p:ph type="dt" sz="half" idx="15"/>
          </p:nvPr>
        </p:nvSpPr>
        <p:spPr/>
        <p:txBody>
          <a:bodyPr rtlCol="0"/>
          <a:lstStyle/>
          <a:p>
            <a:endParaRPr lang="en-AU" dirty="0"/>
          </a:p>
        </p:txBody>
      </p:sp>
      <p:sp>
        <p:nvSpPr>
          <p:cNvPr id="10" name="Slide Number Placeholder 9"/>
          <p:cNvSpPr>
            <a:spLocks noGrp="1"/>
          </p:cNvSpPr>
          <p:nvPr>
            <p:ph type="sldNum" sz="quarter" idx="16"/>
          </p:nvPr>
        </p:nvSpPr>
        <p:spPr/>
        <p:txBody>
          <a:bodyPr rtlCol="0"/>
          <a:lstStyle/>
          <a:p>
            <a:fld id="{C39C8FBC-1151-4173-8E16-B0FE791ADFBB}" type="slidenum">
              <a:rPr lang="en-AU" smtClean="0"/>
              <a:pPr/>
              <a:t>‹#›</a:t>
            </a:fld>
            <a:endParaRPr lang="en-AU" dirty="0"/>
          </a:p>
        </p:txBody>
      </p:sp>
      <p:sp>
        <p:nvSpPr>
          <p:cNvPr id="12" name="Footer Placeholder 11"/>
          <p:cNvSpPr>
            <a:spLocks noGrp="1"/>
          </p:cNvSpPr>
          <p:nvPr>
            <p:ph type="ftr" sz="quarter" idx="17"/>
          </p:nvPr>
        </p:nvSpPr>
        <p:spPr/>
        <p:txBody>
          <a:bodyPr rtlCol="0"/>
          <a:lstStyle/>
          <a:p>
            <a:r>
              <a:rPr lang="en-AU" dirty="0" smtClean="0"/>
              <a:t>ISØQU∆NT Consulting</a:t>
            </a:r>
            <a:endParaRPr lang="en-AU"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endParaRPr lang="en-AU" dirty="0"/>
          </a:p>
        </p:txBody>
      </p:sp>
      <p:sp>
        <p:nvSpPr>
          <p:cNvPr id="12" name="Slide Number Placeholder 11"/>
          <p:cNvSpPr>
            <a:spLocks noGrp="1"/>
          </p:cNvSpPr>
          <p:nvPr>
            <p:ph type="sldNum" sz="quarter" idx="16"/>
          </p:nvPr>
        </p:nvSpPr>
        <p:spPr/>
        <p:txBody>
          <a:bodyPr rtlCol="0"/>
          <a:lstStyle/>
          <a:p>
            <a:fld id="{C39C8FBC-1151-4173-8E16-B0FE791ADFBB}" type="slidenum">
              <a:rPr lang="en-AU" smtClean="0"/>
              <a:pPr/>
              <a:t>‹#›</a:t>
            </a:fld>
            <a:endParaRPr lang="en-AU" dirty="0"/>
          </a:p>
        </p:txBody>
      </p:sp>
      <p:sp>
        <p:nvSpPr>
          <p:cNvPr id="14" name="Footer Placeholder 13"/>
          <p:cNvSpPr>
            <a:spLocks noGrp="1"/>
          </p:cNvSpPr>
          <p:nvPr>
            <p:ph type="ftr" sz="quarter" idx="17"/>
          </p:nvPr>
        </p:nvSpPr>
        <p:spPr/>
        <p:txBody>
          <a:bodyPr rtlCol="0"/>
          <a:lstStyle/>
          <a:p>
            <a:r>
              <a:rPr lang="en-AU" dirty="0" smtClean="0"/>
              <a:t>ISØQU∆NT Consulting</a:t>
            </a:r>
            <a:endParaRPr lang="en-AU"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AU" dirty="0"/>
          </a:p>
        </p:txBody>
      </p:sp>
      <p:sp>
        <p:nvSpPr>
          <p:cNvPr id="4" name="Footer Placeholder 3"/>
          <p:cNvSpPr>
            <a:spLocks noGrp="1"/>
          </p:cNvSpPr>
          <p:nvPr>
            <p:ph type="ftr" sz="quarter" idx="11"/>
          </p:nvPr>
        </p:nvSpPr>
        <p:spPr/>
        <p:txBody>
          <a:bodyPr/>
          <a:lstStyle/>
          <a:p>
            <a:r>
              <a:rPr lang="en-AU" dirty="0" smtClean="0"/>
              <a:t>ISØQU∆NT Consulting</a:t>
            </a:r>
            <a:endParaRPr lang="en-AU"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C39C8FBC-1151-4173-8E16-B0FE791ADFBB}" type="slidenum">
              <a:rPr lang="en-AU" smtClean="0"/>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AU" dirty="0"/>
          </a:p>
        </p:txBody>
      </p:sp>
      <p:sp>
        <p:nvSpPr>
          <p:cNvPr id="3" name="Footer Placeholder 2"/>
          <p:cNvSpPr>
            <a:spLocks noGrp="1"/>
          </p:cNvSpPr>
          <p:nvPr>
            <p:ph type="ftr" sz="quarter" idx="11"/>
          </p:nvPr>
        </p:nvSpPr>
        <p:spPr/>
        <p:txBody>
          <a:bodyPr/>
          <a:lstStyle/>
          <a:p>
            <a:r>
              <a:rPr lang="en-AU" dirty="0" smtClean="0"/>
              <a:t>ISØQU∆NT Consulting</a:t>
            </a:r>
            <a:endParaRPr lang="en-AU"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C39C8FBC-1151-4173-8E16-B0FE791ADFBB}" type="slidenum">
              <a:rPr lang="en-AU" smtClean="0"/>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endParaRPr lang="en-AU" dirty="0"/>
          </a:p>
        </p:txBody>
      </p:sp>
      <p:sp>
        <p:nvSpPr>
          <p:cNvPr id="6" name="Footer Placeholder 5"/>
          <p:cNvSpPr>
            <a:spLocks noGrp="1"/>
          </p:cNvSpPr>
          <p:nvPr>
            <p:ph type="ftr" sz="quarter" idx="11"/>
          </p:nvPr>
        </p:nvSpPr>
        <p:spPr/>
        <p:txBody>
          <a:bodyPr/>
          <a:lstStyle/>
          <a:p>
            <a:r>
              <a:rPr lang="en-AU" dirty="0" smtClean="0"/>
              <a:t>ISØQU∆NT Consulting</a:t>
            </a:r>
            <a:endParaRPr lang="en-AU"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C39C8FBC-1151-4173-8E16-B0FE791ADFBB}" type="slidenum">
              <a:rPr lang="en-AU" smtClean="0"/>
              <a:pPr/>
              <a:t>‹#›</a:t>
            </a:fld>
            <a:endParaRPr lang="en-AU"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Date Placeholder 11"/>
          <p:cNvSpPr>
            <a:spLocks noGrp="1"/>
          </p:cNvSpPr>
          <p:nvPr>
            <p:ph type="dt" sz="half" idx="10"/>
          </p:nvPr>
        </p:nvSpPr>
        <p:spPr>
          <a:xfrm>
            <a:off x="6248400" y="6248400"/>
            <a:ext cx="2667000" cy="365125"/>
          </a:xfrm>
        </p:spPr>
        <p:txBody>
          <a:bodyPr rtlCol="0"/>
          <a:lstStyle/>
          <a:p>
            <a:endParaRPr lang="en-AU"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C39C8FBC-1151-4173-8E16-B0FE791ADFBB}" type="slidenum">
              <a:rPr lang="en-AU" smtClean="0"/>
              <a:pPr/>
              <a:t>‹#›</a:t>
            </a:fld>
            <a:endParaRPr lang="en-AU" dirty="0"/>
          </a:p>
        </p:txBody>
      </p:sp>
      <p:sp>
        <p:nvSpPr>
          <p:cNvPr id="14" name="Footer Placeholder 13"/>
          <p:cNvSpPr>
            <a:spLocks noGrp="1"/>
          </p:cNvSpPr>
          <p:nvPr>
            <p:ph type="ftr" sz="quarter" idx="12"/>
          </p:nvPr>
        </p:nvSpPr>
        <p:spPr>
          <a:xfrm>
            <a:off x="1600200" y="6248206"/>
            <a:ext cx="4572000" cy="365125"/>
          </a:xfrm>
        </p:spPr>
        <p:txBody>
          <a:bodyPr rtlCol="0"/>
          <a:lstStyle/>
          <a:p>
            <a:r>
              <a:rPr lang="en-AU" dirty="0" smtClean="0"/>
              <a:t>ISØQU∆NT Consulting</a:t>
            </a:r>
            <a:endParaRPr lang="en-AU"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dirty="0"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endParaRPr lang="en-AU"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r>
              <a:rPr lang="en-AU" dirty="0" smtClean="0"/>
              <a:t>ISØQU∆NT Consulting</a:t>
            </a:r>
            <a:endParaRPr lang="en-AU"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C39C8FBC-1151-4173-8E16-B0FE791ADFBB}" type="slidenum">
              <a:rPr lang="en-AU" smtClean="0"/>
              <a:pPr/>
              <a:t>‹#›</a:t>
            </a:fld>
            <a:endParaRPr lang="en-AU"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sldNum="0" hd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mailto:Robyn.Broadbent@vu.edu.au" TargetMode="External"/><Relationship Id="rId2" Type="http://schemas.openxmlformats.org/officeDocument/2006/relationships/hyperlink" Target="mailto:Theo@isoquant.com.a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71600" y="620688"/>
            <a:ext cx="7867600" cy="5246712"/>
          </a:xfrm>
        </p:spPr>
        <p:txBody>
          <a:bodyPr anchor="ctr" anchorCtr="0">
            <a:normAutofit/>
          </a:bodyPr>
          <a:lstStyle/>
          <a:p>
            <a:r>
              <a:rPr lang="en-AU" cap="none" dirty="0" smtClean="0"/>
              <a:t>The Wired Community@Collingwood Project</a:t>
            </a:r>
            <a:br>
              <a:rPr lang="en-AU" cap="none" dirty="0" smtClean="0"/>
            </a:br>
            <a:r>
              <a:rPr lang="en-AU" cap="none" dirty="0" smtClean="0"/>
              <a:t/>
            </a:r>
            <a:br>
              <a:rPr lang="en-AU" cap="none" dirty="0" smtClean="0"/>
            </a:br>
            <a:endParaRPr lang="en-AU" cap="none" dirty="0"/>
          </a:p>
        </p:txBody>
      </p:sp>
      <p:sp>
        <p:nvSpPr>
          <p:cNvPr id="8" name="Subtitle 7"/>
          <p:cNvSpPr>
            <a:spLocks noGrp="1"/>
          </p:cNvSpPr>
          <p:nvPr>
            <p:ph type="subTitle" idx="1"/>
          </p:nvPr>
        </p:nvSpPr>
        <p:spPr>
          <a:xfrm>
            <a:off x="2555776" y="6093295"/>
            <a:ext cx="6512024" cy="642541"/>
          </a:xfrm>
        </p:spPr>
        <p:txBody>
          <a:bodyPr/>
          <a:lstStyle/>
          <a:p>
            <a:pPr algn="r"/>
            <a:r>
              <a:rPr lang="en-AU" b="1" dirty="0" smtClean="0">
                <a:latin typeface="Bradley Hand ITC" pitchFamily="66" charset="0"/>
              </a:rPr>
              <a:t>ISØQU∆NT Consulting</a:t>
            </a:r>
            <a:endParaRPr lang="en-AU" dirty="0" smtClean="0">
              <a:latin typeface="Bradley Hand ITC" pitchFamily="66" charset="0"/>
            </a:endParaRPr>
          </a:p>
        </p:txBody>
      </p:sp>
      <p:pic>
        <p:nvPicPr>
          <p:cNvPr id="5" name="Picture 4" descr="high res...VU_Logo_Melb_Aust_Stacked_CMYK.jpg"/>
          <p:cNvPicPr>
            <a:picLocks noChangeAspect="1"/>
          </p:cNvPicPr>
          <p:nvPr/>
        </p:nvPicPr>
        <p:blipFill>
          <a:blip r:embed="rId2" cstate="print"/>
          <a:stretch>
            <a:fillRect/>
          </a:stretch>
        </p:blipFill>
        <p:spPr>
          <a:xfrm>
            <a:off x="2339752" y="5949280"/>
            <a:ext cx="2567403" cy="90872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About Collingwood and Infoxchange</a:t>
            </a:r>
            <a:endParaRPr lang="en-AU" dirty="0"/>
          </a:p>
        </p:txBody>
      </p:sp>
      <p:sp>
        <p:nvSpPr>
          <p:cNvPr id="3" name="Content Placeholder 2"/>
          <p:cNvSpPr>
            <a:spLocks noGrp="1"/>
          </p:cNvSpPr>
          <p:nvPr>
            <p:ph sz="quarter" idx="1"/>
          </p:nvPr>
        </p:nvSpPr>
        <p:spPr/>
        <p:txBody>
          <a:bodyPr/>
          <a:lstStyle/>
          <a:p>
            <a:r>
              <a:rPr lang="en-US" dirty="0" smtClean="0"/>
              <a:t>The estate is a public housing estate located about three kilometers from the Central Business District of Melbourne and provides low cost housing to people with a low socio-economic profile and recent migrants and refugees. </a:t>
            </a:r>
          </a:p>
          <a:p>
            <a:r>
              <a:rPr lang="en-US" dirty="0" smtClean="0"/>
              <a:t>Infoxchange Australia, a not-for-profit community ICT provider with a mission focused on using technology for social justice, established the funding model and led the partnership based on the success of their demonstration project at Atherton Gardens. </a:t>
            </a:r>
          </a:p>
          <a:p>
            <a:endParaRPr lang="en-AU" dirty="0"/>
          </a:p>
        </p:txBody>
      </p:sp>
      <p:sp>
        <p:nvSpPr>
          <p:cNvPr id="4" name="Footer Placeholder 4"/>
          <p:cNvSpPr>
            <a:spLocks noGrp="1"/>
          </p:cNvSpPr>
          <p:nvPr>
            <p:ph type="ftr" sz="quarter" idx="12"/>
          </p:nvPr>
        </p:nvSpPr>
        <p:spPr/>
        <p:txBody>
          <a:bodyPr/>
          <a:lstStyle/>
          <a:p>
            <a:r>
              <a:rPr lang="en-AU" dirty="0" smtClean="0"/>
              <a:t>ISØQU∆NT Consulting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checkerboard(across)">
                                      <p:cBhvr>
                                        <p:cTn id="1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Focus of this Evaluation</a:t>
            </a:r>
            <a:endParaRPr lang="en-AU" dirty="0"/>
          </a:p>
        </p:txBody>
      </p:sp>
      <p:sp>
        <p:nvSpPr>
          <p:cNvPr id="3" name="Content Placeholder 2"/>
          <p:cNvSpPr>
            <a:spLocks noGrp="1"/>
          </p:cNvSpPr>
          <p:nvPr>
            <p:ph sz="quarter" idx="1"/>
          </p:nvPr>
        </p:nvSpPr>
        <p:spPr/>
        <p:txBody>
          <a:bodyPr/>
          <a:lstStyle/>
          <a:p>
            <a:r>
              <a:rPr lang="en-AU" dirty="0" smtClean="0"/>
              <a:t>The prime purpose of the evaluation is to understand how individuals and the community at the Collingwood estate use ICT technologies and the impact it has on their lives in the areas of; </a:t>
            </a:r>
          </a:p>
          <a:p>
            <a:pPr lvl="1">
              <a:spcBef>
                <a:spcPts val="500"/>
              </a:spcBef>
            </a:pPr>
            <a:r>
              <a:rPr lang="en-AU" dirty="0" smtClean="0"/>
              <a:t>education and training; </a:t>
            </a:r>
          </a:p>
          <a:p>
            <a:pPr lvl="1">
              <a:spcBef>
                <a:spcPts val="0"/>
              </a:spcBef>
            </a:pPr>
            <a:r>
              <a:rPr lang="en-AU" dirty="0" smtClean="0"/>
              <a:t>community and culture; </a:t>
            </a:r>
          </a:p>
          <a:p>
            <a:pPr lvl="1">
              <a:spcBef>
                <a:spcPts val="0"/>
              </a:spcBef>
            </a:pPr>
            <a:r>
              <a:rPr lang="en-AU" dirty="0" smtClean="0"/>
              <a:t>support and development of citizenship and democracy; </a:t>
            </a:r>
          </a:p>
          <a:p>
            <a:pPr lvl="1">
              <a:spcBef>
                <a:spcPts val="0"/>
              </a:spcBef>
            </a:pPr>
            <a:r>
              <a:rPr lang="en-AU" dirty="0" smtClean="0"/>
              <a:t>health and well-being; </a:t>
            </a:r>
          </a:p>
          <a:p>
            <a:pPr lvl="1">
              <a:spcBef>
                <a:spcPts val="0"/>
              </a:spcBef>
            </a:pPr>
            <a:r>
              <a:rPr lang="en-AU" dirty="0" smtClean="0"/>
              <a:t>economic equity, </a:t>
            </a:r>
          </a:p>
          <a:p>
            <a:pPr lvl="1">
              <a:spcBef>
                <a:spcPts val="0"/>
              </a:spcBef>
            </a:pPr>
            <a:r>
              <a:rPr lang="en-AU" dirty="0" smtClean="0"/>
              <a:t>opportunity and sustainability; and</a:t>
            </a:r>
          </a:p>
          <a:p>
            <a:pPr lvl="1">
              <a:spcBef>
                <a:spcPts val="0"/>
              </a:spcBef>
            </a:pPr>
            <a:r>
              <a:rPr lang="en-AU" dirty="0" smtClean="0"/>
              <a:t>information and communication. </a:t>
            </a:r>
            <a:endParaRPr lang="en-AU" dirty="0"/>
          </a:p>
        </p:txBody>
      </p:sp>
      <p:sp>
        <p:nvSpPr>
          <p:cNvPr id="4" name="Footer Placeholder 4"/>
          <p:cNvSpPr>
            <a:spLocks noGrp="1"/>
          </p:cNvSpPr>
          <p:nvPr>
            <p:ph type="ftr" sz="quarter" idx="12"/>
          </p:nvPr>
        </p:nvSpPr>
        <p:spPr/>
        <p:txBody>
          <a:bodyPr/>
          <a:lstStyle/>
          <a:p>
            <a:r>
              <a:rPr lang="en-AU" dirty="0" smtClean="0"/>
              <a:t>ISØQU∆NT Consulting</a:t>
            </a:r>
          </a:p>
        </p:txBody>
      </p:sp>
      <p:pic>
        <p:nvPicPr>
          <p:cNvPr id="15" name="Picture 14" descr="dreamstime_9451764.jpg"/>
          <p:cNvPicPr>
            <a:picLocks noChangeAspect="1"/>
          </p:cNvPicPr>
          <p:nvPr/>
        </p:nvPicPr>
        <p:blipFill>
          <a:blip r:embed="rId2" cstate="print"/>
          <a:stretch>
            <a:fillRect/>
          </a:stretch>
        </p:blipFill>
        <p:spPr>
          <a:xfrm>
            <a:off x="7236296" y="5517232"/>
            <a:ext cx="1751856" cy="1167904"/>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2"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2" presetClass="entr" presetSubtype="8"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7"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18" fill="hold">
                            <p:stCondLst>
                              <p:cond delay="2500"/>
                            </p:stCondLst>
                            <p:childTnLst>
                              <p:par>
                                <p:cTn id="19" presetID="2" presetClass="entr" presetSubtype="8" fill="hold" nodeType="after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2"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23" fill="hold">
                            <p:stCondLst>
                              <p:cond delay="3500"/>
                            </p:stCondLst>
                            <p:childTnLst>
                              <p:par>
                                <p:cTn id="24" presetID="2" presetClass="entr" presetSubtype="8" fill="hold" nodeType="after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additive="base">
                                        <p:cTn id="26" dur="1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7" dur="1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par>
                          <p:cTn id="28" fill="hold">
                            <p:stCondLst>
                              <p:cond delay="4500"/>
                            </p:stCondLst>
                            <p:childTnLst>
                              <p:par>
                                <p:cTn id="29" presetID="2" presetClass="entr" presetSubtype="8" fill="hold"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10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par>
                          <p:cTn id="33" fill="hold">
                            <p:stCondLst>
                              <p:cond delay="5500"/>
                            </p:stCondLst>
                            <p:childTnLst>
                              <p:par>
                                <p:cTn id="34" presetID="2" presetClass="entr" presetSubtype="8" fill="hold" nodeType="after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 calcmode="lin" valueType="num">
                                      <p:cBhvr additive="base">
                                        <p:cTn id="36" dur="10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7" dur="10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par>
                          <p:cTn id="38" fill="hold">
                            <p:stCondLst>
                              <p:cond delay="6500"/>
                            </p:stCondLst>
                            <p:childTnLst>
                              <p:par>
                                <p:cTn id="39" presetID="2" presetClass="entr" presetSubtype="8" fill="hold" nodeType="after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10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42" dur="10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Community Development Framework.</a:t>
            </a:r>
            <a:endParaRPr lang="en-AU" dirty="0"/>
          </a:p>
        </p:txBody>
      </p:sp>
      <p:sp>
        <p:nvSpPr>
          <p:cNvPr id="3" name="Content Placeholder 2"/>
          <p:cNvSpPr>
            <a:spLocks noGrp="1"/>
          </p:cNvSpPr>
          <p:nvPr>
            <p:ph sz="quarter" idx="1"/>
          </p:nvPr>
        </p:nvSpPr>
        <p:spPr/>
        <p:txBody>
          <a:bodyPr/>
          <a:lstStyle/>
          <a:p>
            <a:r>
              <a:rPr lang="en-AU" dirty="0" smtClean="0"/>
              <a:t>The importance of developing a project implementation plan that is underpinned by community development principles was pivotal to this project and essential when working in this community. </a:t>
            </a:r>
          </a:p>
          <a:p>
            <a:r>
              <a:rPr lang="en-AU" dirty="0" smtClean="0"/>
              <a:t>Developing partners in this project was critical to the evaluation and to the project......to secure the funding and implement the project.  </a:t>
            </a:r>
          </a:p>
          <a:p>
            <a:endParaRPr lang="en-AU" dirty="0"/>
          </a:p>
        </p:txBody>
      </p:sp>
      <p:sp>
        <p:nvSpPr>
          <p:cNvPr id="4" name="Footer Placeholder 4"/>
          <p:cNvSpPr>
            <a:spLocks noGrp="1"/>
          </p:cNvSpPr>
          <p:nvPr>
            <p:ph type="ftr" sz="quarter" idx="12"/>
          </p:nvPr>
        </p:nvSpPr>
        <p:spPr/>
        <p:txBody>
          <a:bodyPr/>
          <a:lstStyle/>
          <a:p>
            <a:r>
              <a:rPr lang="en-AU" dirty="0" smtClean="0"/>
              <a:t>ISØQU∆NT Consulting</a:t>
            </a:r>
          </a:p>
        </p:txBody>
      </p:sp>
      <p:pic>
        <p:nvPicPr>
          <p:cNvPr id="8198" name="Picture 6" descr="C:\Users\cathryn\AppData\Local\Microsoft\Windows\Temporary Internet Files\Content.IE5\V54I5YHR\MP900433167[1].jpg"/>
          <p:cNvPicPr>
            <a:picLocks noChangeAspect="1" noChangeArrowheads="1"/>
          </p:cNvPicPr>
          <p:nvPr/>
        </p:nvPicPr>
        <p:blipFill>
          <a:blip r:embed="rId2" cstate="print"/>
          <a:srcRect/>
          <a:stretch>
            <a:fillRect/>
          </a:stretch>
        </p:blipFill>
        <p:spPr bwMode="auto">
          <a:xfrm>
            <a:off x="6516216" y="4869160"/>
            <a:ext cx="2264296" cy="1694987"/>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1000"/>
                                        <p:tgtEl>
                                          <p:spTgt spid="3">
                                            <p:txEl>
                                              <p:pRg st="0" end="0"/>
                                            </p:txEl>
                                          </p:spTgt>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Framework of the Evaluation</a:t>
            </a:r>
            <a:endParaRPr lang="en-AU" dirty="0"/>
          </a:p>
        </p:txBody>
      </p:sp>
      <p:sp>
        <p:nvSpPr>
          <p:cNvPr id="3" name="Content Placeholder 2"/>
          <p:cNvSpPr>
            <a:spLocks noGrp="1"/>
          </p:cNvSpPr>
          <p:nvPr>
            <p:ph sz="quarter" idx="1"/>
          </p:nvPr>
        </p:nvSpPr>
        <p:spPr>
          <a:xfrm>
            <a:off x="251520" y="1600200"/>
            <a:ext cx="8712968" cy="4853136"/>
          </a:xfrm>
        </p:spPr>
        <p:txBody>
          <a:bodyPr>
            <a:normAutofit fontScale="85000" lnSpcReduction="20000"/>
          </a:bodyPr>
          <a:lstStyle/>
          <a:p>
            <a:pPr>
              <a:buNone/>
            </a:pPr>
            <a:r>
              <a:rPr lang="en-AU" dirty="0" smtClean="0"/>
              <a:t>The evaluation has both development-facilitation and merit-performance assessment strands (Boyle, 2008)  and placed high value on:</a:t>
            </a:r>
          </a:p>
          <a:p>
            <a:pPr lvl="0"/>
            <a:r>
              <a:rPr lang="en-AU" dirty="0" smtClean="0"/>
              <a:t>Ongoing systematic engagement with key project stakeholders</a:t>
            </a:r>
          </a:p>
          <a:p>
            <a:pPr lvl="0"/>
            <a:r>
              <a:rPr lang="en-AU" dirty="0" smtClean="0"/>
              <a:t>Evidence-based determination of the merit and worth of the intended outcomes;</a:t>
            </a:r>
          </a:p>
          <a:p>
            <a:pPr lvl="0"/>
            <a:r>
              <a:rPr lang="en-AU" dirty="0" smtClean="0"/>
              <a:t>Capturing and assessing the value of significant unintended outcomes;</a:t>
            </a:r>
          </a:p>
          <a:p>
            <a:pPr lvl="0"/>
            <a:r>
              <a:rPr lang="en-AU" dirty="0" smtClean="0"/>
              <a:t>Assessing the efficacy of processes; both project implementation and those developed as project outcomes; </a:t>
            </a:r>
          </a:p>
          <a:p>
            <a:pPr lvl="0"/>
            <a:r>
              <a:rPr lang="en-AU" dirty="0" smtClean="0"/>
              <a:t>Supporting an information-driven reflective and improvement focused approach to project implementation and management;</a:t>
            </a:r>
          </a:p>
          <a:p>
            <a:pPr lvl="0"/>
            <a:r>
              <a:rPr lang="en-AU" dirty="0" smtClean="0"/>
              <a:t>Learning and recording learning that will help to enhance future project design and implementation. </a:t>
            </a:r>
          </a:p>
          <a:p>
            <a:pPr lvl="0"/>
            <a:endParaRPr lang="en-AU" dirty="0" smtClean="0"/>
          </a:p>
          <a:p>
            <a:endParaRPr lang="en-AU" dirty="0"/>
          </a:p>
        </p:txBody>
      </p:sp>
      <p:sp>
        <p:nvSpPr>
          <p:cNvPr id="4" name="Footer Placeholder 3"/>
          <p:cNvSpPr>
            <a:spLocks noGrp="1"/>
          </p:cNvSpPr>
          <p:nvPr>
            <p:ph type="ftr" sz="quarter" idx="12"/>
          </p:nvPr>
        </p:nvSpPr>
        <p:spPr/>
        <p:txBody>
          <a:bodyPr/>
          <a:lstStyle/>
          <a:p>
            <a:r>
              <a:rPr lang="en-AU" smtClean="0"/>
              <a:t>ISØQU∆NT Consulting</a:t>
            </a:r>
            <a:endParaRPr lang="en-AU"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Approach</a:t>
            </a:r>
            <a:r>
              <a:rPr lang="en-AU" b="1" dirty="0" smtClean="0"/>
              <a:t/>
            </a:r>
            <a:br>
              <a:rPr lang="en-AU" b="1" dirty="0" smtClean="0"/>
            </a:br>
            <a:endParaRPr lang="en-AU" dirty="0"/>
          </a:p>
        </p:txBody>
      </p:sp>
      <p:sp>
        <p:nvSpPr>
          <p:cNvPr id="3" name="Content Placeholder 2"/>
          <p:cNvSpPr>
            <a:spLocks noGrp="1"/>
          </p:cNvSpPr>
          <p:nvPr>
            <p:ph sz="quarter" idx="1"/>
          </p:nvPr>
        </p:nvSpPr>
        <p:spPr/>
        <p:txBody>
          <a:bodyPr>
            <a:normAutofit/>
          </a:bodyPr>
          <a:lstStyle/>
          <a:p>
            <a:r>
              <a:rPr lang="en-AU" dirty="0" smtClean="0"/>
              <a:t>The research is underpinned by a participatory action research methodology to facilitate a transfer of skills and knowledge to the Wired Community@Collingwood project group. A collaborative approach to evaluation recognises that information and knowledge about people and communities resides within communities. </a:t>
            </a:r>
          </a:p>
          <a:p>
            <a:r>
              <a:rPr lang="en-AU" dirty="0" smtClean="0"/>
              <a:t>Particularly important in an environment such as the Collingwood housing estate where there are a series of programs and interventions and the causal relationships are difficult to disentangle.</a:t>
            </a:r>
          </a:p>
          <a:p>
            <a:endParaRPr lang="en-AU" dirty="0"/>
          </a:p>
        </p:txBody>
      </p:sp>
      <p:sp>
        <p:nvSpPr>
          <p:cNvPr id="4" name="Footer Placeholder 3"/>
          <p:cNvSpPr>
            <a:spLocks noGrp="1"/>
          </p:cNvSpPr>
          <p:nvPr>
            <p:ph type="ftr" sz="quarter" idx="12"/>
          </p:nvPr>
        </p:nvSpPr>
        <p:spPr/>
        <p:txBody>
          <a:bodyPr/>
          <a:lstStyle/>
          <a:p>
            <a:r>
              <a:rPr lang="en-AU" smtClean="0"/>
              <a:t>ISØQU∆NT Consulting</a:t>
            </a:r>
            <a:endParaRPr lang="en-AU"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AU" dirty="0" smtClean="0"/>
              <a:t>Evaluation Domains and Dimensions</a:t>
            </a:r>
            <a:endParaRPr lang="en-AU" dirty="0"/>
          </a:p>
        </p:txBody>
      </p:sp>
      <p:sp>
        <p:nvSpPr>
          <p:cNvPr id="4" name="Footer Placeholder 3"/>
          <p:cNvSpPr>
            <a:spLocks noGrp="1"/>
          </p:cNvSpPr>
          <p:nvPr>
            <p:ph type="ftr" sz="quarter" idx="12"/>
          </p:nvPr>
        </p:nvSpPr>
        <p:spPr/>
        <p:txBody>
          <a:bodyPr/>
          <a:lstStyle/>
          <a:p>
            <a:r>
              <a:rPr lang="en-AU" dirty="0" smtClean="0"/>
              <a:t>ISØQU∆NT Consulting</a:t>
            </a:r>
            <a:endParaRPr lang="en-AU" dirty="0"/>
          </a:p>
        </p:txBody>
      </p:sp>
      <p:pic>
        <p:nvPicPr>
          <p:cNvPr id="16385" name="Picture 1"/>
          <p:cNvPicPr>
            <a:picLocks noChangeAspect="1" noChangeArrowheads="1"/>
          </p:cNvPicPr>
          <p:nvPr/>
        </p:nvPicPr>
        <p:blipFill>
          <a:blip r:embed="rId2" cstate="print"/>
          <a:srcRect/>
          <a:stretch>
            <a:fillRect/>
          </a:stretch>
        </p:blipFill>
        <p:spPr bwMode="auto">
          <a:xfrm>
            <a:off x="251521" y="1655763"/>
            <a:ext cx="8640960" cy="474785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Methodology</a:t>
            </a:r>
            <a:endParaRPr lang="en-AU" dirty="0"/>
          </a:p>
        </p:txBody>
      </p:sp>
      <p:sp>
        <p:nvSpPr>
          <p:cNvPr id="3" name="Content Placeholder 2"/>
          <p:cNvSpPr>
            <a:spLocks noGrp="1"/>
          </p:cNvSpPr>
          <p:nvPr>
            <p:ph sz="quarter" idx="1"/>
          </p:nvPr>
        </p:nvSpPr>
        <p:spPr/>
        <p:txBody>
          <a:bodyPr>
            <a:normAutofit lnSpcReduction="10000"/>
          </a:bodyPr>
          <a:lstStyle/>
          <a:p>
            <a:pPr>
              <a:buNone/>
            </a:pPr>
            <a:r>
              <a:rPr lang="en-AU" dirty="0" smtClean="0"/>
              <a:t>A multi-method approach was implemented including:</a:t>
            </a:r>
          </a:p>
          <a:p>
            <a:pPr lvl="0"/>
            <a:r>
              <a:rPr lang="en-AU" dirty="0" smtClean="0"/>
              <a:t>Qualitative Analysis: incorporating both interviews and focus group sessions with residents and key stakeholders.</a:t>
            </a:r>
          </a:p>
          <a:p>
            <a:pPr lvl="0"/>
            <a:r>
              <a:rPr lang="en-AU" dirty="0" smtClean="0"/>
              <a:t>Survey of residents: the surveys undertaken at two points in time (2009 and 2010) have a qualitative and quantitative dimension including; perceptions of self/community, citizenship, engagement, well-being and changes in skill, education, employment and unintended outcomes.   A third survey of Infoxchange users was conducted in October 2010 to capture the impact of the service upgrade. </a:t>
            </a:r>
          </a:p>
          <a:p>
            <a:endParaRPr lang="en-AU" dirty="0" smtClean="0"/>
          </a:p>
          <a:p>
            <a:endParaRPr lang="en-AU" dirty="0"/>
          </a:p>
        </p:txBody>
      </p:sp>
      <p:sp>
        <p:nvSpPr>
          <p:cNvPr id="4" name="Footer Placeholder 4"/>
          <p:cNvSpPr>
            <a:spLocks noGrp="1"/>
          </p:cNvSpPr>
          <p:nvPr>
            <p:ph type="ftr" sz="quarter" idx="12"/>
          </p:nvPr>
        </p:nvSpPr>
        <p:spPr/>
        <p:txBody>
          <a:bodyPr/>
          <a:lstStyle/>
          <a:p>
            <a:r>
              <a:rPr lang="en-AU" dirty="0" smtClean="0"/>
              <a:t>ISØQU∆NT Consulting</a:t>
            </a:r>
          </a:p>
        </p:txBody>
      </p:sp>
      <p:pic>
        <p:nvPicPr>
          <p:cNvPr id="11" name="Picture 10" descr="dreamstime_3016686 - web.jpg"/>
          <p:cNvPicPr>
            <a:picLocks noChangeAspect="1"/>
          </p:cNvPicPr>
          <p:nvPr/>
        </p:nvPicPr>
        <p:blipFill>
          <a:blip r:embed="rId2" cstate="print"/>
          <a:stretch>
            <a:fillRect/>
          </a:stretch>
        </p:blipFill>
        <p:spPr>
          <a:xfrm>
            <a:off x="7308304" y="5589240"/>
            <a:ext cx="1477740" cy="982961"/>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 presetClass="entr" presetSubtype="2"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7"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Methodology</a:t>
            </a:r>
            <a:endParaRPr lang="en-AU" dirty="0"/>
          </a:p>
        </p:txBody>
      </p:sp>
      <p:sp>
        <p:nvSpPr>
          <p:cNvPr id="3" name="Content Placeholder 2"/>
          <p:cNvSpPr>
            <a:spLocks noGrp="1"/>
          </p:cNvSpPr>
          <p:nvPr>
            <p:ph sz="quarter" idx="1"/>
          </p:nvPr>
        </p:nvSpPr>
        <p:spPr/>
        <p:txBody>
          <a:bodyPr>
            <a:normAutofit/>
          </a:bodyPr>
          <a:lstStyle/>
          <a:p>
            <a:pPr lvl="0"/>
            <a:r>
              <a:rPr lang="en-AU" dirty="0" smtClean="0"/>
              <a:t>Document analysis: implementation plans, progress reports and minutes of key program provider and related committees.</a:t>
            </a:r>
          </a:p>
          <a:p>
            <a:pPr lvl="0"/>
            <a:r>
              <a:rPr lang="en-AU" dirty="0" smtClean="0"/>
              <a:t>Quantitative data analysis: a range of socio-economic data provided by a range of service providers and other key government stakeholders. </a:t>
            </a:r>
          </a:p>
          <a:p>
            <a:endParaRPr lang="en-AU" dirty="0"/>
          </a:p>
        </p:txBody>
      </p:sp>
      <p:sp>
        <p:nvSpPr>
          <p:cNvPr id="4" name="Footer Placeholder 3"/>
          <p:cNvSpPr>
            <a:spLocks noGrp="1"/>
          </p:cNvSpPr>
          <p:nvPr>
            <p:ph type="ftr" sz="quarter" idx="12"/>
          </p:nvPr>
        </p:nvSpPr>
        <p:spPr/>
        <p:txBody>
          <a:bodyPr/>
          <a:lstStyle/>
          <a:p>
            <a:r>
              <a:rPr lang="en-AU" smtClean="0"/>
              <a:t>ISØQU∆NT Consulting</a:t>
            </a:r>
            <a:endParaRPr lang="en-AU"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	Collecting baseline data</a:t>
            </a:r>
            <a:endParaRPr lang="en-AU" dirty="0"/>
          </a:p>
        </p:txBody>
      </p:sp>
      <p:sp>
        <p:nvSpPr>
          <p:cNvPr id="3" name="Content Placeholder 2"/>
          <p:cNvSpPr>
            <a:spLocks noGrp="1"/>
          </p:cNvSpPr>
          <p:nvPr>
            <p:ph sz="quarter" idx="1"/>
          </p:nvPr>
        </p:nvSpPr>
        <p:spPr/>
        <p:txBody>
          <a:bodyPr/>
          <a:lstStyle/>
          <a:p>
            <a:r>
              <a:rPr lang="en-AU" dirty="0" smtClean="0"/>
              <a:t>The baseline data was collected at the outset (2009 resident survey and other quantitative data supplied by service providers) to facilitate the comparative analysis at key project milestones for assessing outcomes and impact. The 2009 survey was undertaken by residents immediately following training and the post program survey was conducted in 2010 up to one year following the training. </a:t>
            </a:r>
          </a:p>
          <a:p>
            <a:endParaRPr lang="en-AU" dirty="0"/>
          </a:p>
        </p:txBody>
      </p:sp>
      <p:sp>
        <p:nvSpPr>
          <p:cNvPr id="4" name="Footer Placeholder 3"/>
          <p:cNvSpPr>
            <a:spLocks noGrp="1"/>
          </p:cNvSpPr>
          <p:nvPr>
            <p:ph type="ftr" sz="quarter" idx="12"/>
          </p:nvPr>
        </p:nvSpPr>
        <p:spPr/>
        <p:txBody>
          <a:bodyPr/>
          <a:lstStyle/>
          <a:p>
            <a:r>
              <a:rPr lang="en-AU" smtClean="0"/>
              <a:t>ISØQU∆NT Consulting</a:t>
            </a:r>
            <a:endParaRPr lang="en-AU"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Good Research Takes Time</a:t>
            </a:r>
            <a:endParaRPr lang="en-AU" dirty="0"/>
          </a:p>
        </p:txBody>
      </p:sp>
      <p:sp>
        <p:nvSpPr>
          <p:cNvPr id="3" name="Content Placeholder 2"/>
          <p:cNvSpPr>
            <a:spLocks noGrp="1"/>
          </p:cNvSpPr>
          <p:nvPr>
            <p:ph sz="quarter" idx="1"/>
          </p:nvPr>
        </p:nvSpPr>
        <p:spPr/>
        <p:txBody>
          <a:bodyPr/>
          <a:lstStyle/>
          <a:p>
            <a:r>
              <a:rPr lang="en-AU" dirty="0" smtClean="0"/>
              <a:t>This meant that the research team spent time on the estate building relationships. It takes time in the training rooms, time attending community events, time sitting and talking to people, time solving their ICT problems along side of them, time attending social groupings on the estate, time eating lunch with residents and time with children and parents.  </a:t>
            </a:r>
            <a:endParaRPr lang="en-AU" dirty="0"/>
          </a:p>
        </p:txBody>
      </p:sp>
      <p:sp>
        <p:nvSpPr>
          <p:cNvPr id="4" name="Footer Placeholder 4"/>
          <p:cNvSpPr>
            <a:spLocks noGrp="1"/>
          </p:cNvSpPr>
          <p:nvPr>
            <p:ph type="ftr" sz="quarter" idx="12"/>
          </p:nvPr>
        </p:nvSpPr>
        <p:spPr/>
        <p:txBody>
          <a:bodyPr/>
          <a:lstStyle/>
          <a:p>
            <a:r>
              <a:rPr lang="en-AU" dirty="0" smtClean="0"/>
              <a:t>ISØQU∆NT Consulting</a:t>
            </a:r>
          </a:p>
        </p:txBody>
      </p:sp>
      <p:pic>
        <p:nvPicPr>
          <p:cNvPr id="6149" name="Picture 5" descr="C:\Users\cathryn\AppData\Local\Microsoft\Windows\Temporary Internet Files\Content.IE5\OHHCSLH3\MP900185053[1].jpg"/>
          <p:cNvPicPr>
            <a:picLocks noChangeAspect="1" noChangeArrowheads="1"/>
          </p:cNvPicPr>
          <p:nvPr/>
        </p:nvPicPr>
        <p:blipFill>
          <a:blip r:embed="rId2" cstate="print"/>
          <a:srcRect/>
          <a:stretch>
            <a:fillRect/>
          </a:stretch>
        </p:blipFill>
        <p:spPr bwMode="auto">
          <a:xfrm>
            <a:off x="7453040" y="4365104"/>
            <a:ext cx="1559126" cy="2332856"/>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dreamstime_3440423 master.jpg"/>
          <p:cNvPicPr>
            <a:picLocks noChangeAspect="1"/>
          </p:cNvPicPr>
          <p:nvPr/>
        </p:nvPicPr>
        <p:blipFill>
          <a:blip r:embed="rId2" cstate="print"/>
          <a:stretch>
            <a:fillRect/>
          </a:stretch>
        </p:blipFill>
        <p:spPr>
          <a:xfrm>
            <a:off x="6628272" y="5157192"/>
            <a:ext cx="2408224" cy="1700808"/>
          </a:xfrm>
          <a:prstGeom prst="rect">
            <a:avLst/>
          </a:prstGeom>
        </p:spPr>
      </p:pic>
      <p:sp>
        <p:nvSpPr>
          <p:cNvPr id="2" name="Title 1"/>
          <p:cNvSpPr>
            <a:spLocks noGrp="1"/>
          </p:cNvSpPr>
          <p:nvPr>
            <p:ph type="title"/>
          </p:nvPr>
        </p:nvSpPr>
        <p:spPr/>
        <p:txBody>
          <a:bodyPr/>
          <a:lstStyle/>
          <a:p>
            <a:r>
              <a:rPr lang="en-AU" dirty="0" smtClean="0"/>
              <a:t>Wired Community@Collingwood </a:t>
            </a:r>
            <a:endParaRPr lang="en-AU" dirty="0"/>
          </a:p>
        </p:txBody>
      </p:sp>
      <p:sp>
        <p:nvSpPr>
          <p:cNvPr id="3" name="Content Placeholder 2"/>
          <p:cNvSpPr>
            <a:spLocks noGrp="1"/>
          </p:cNvSpPr>
          <p:nvPr>
            <p:ph sz="quarter" idx="1"/>
          </p:nvPr>
        </p:nvSpPr>
        <p:spPr/>
        <p:txBody>
          <a:bodyPr/>
          <a:lstStyle/>
          <a:p>
            <a:r>
              <a:rPr lang="en-AU" dirty="0" smtClean="0">
                <a:solidFill>
                  <a:srgbClr val="FF0000"/>
                </a:solidFill>
              </a:rPr>
              <a:t>Technology has made a difference to people’s lives.</a:t>
            </a:r>
            <a:r>
              <a:rPr lang="en-AU" dirty="0" smtClean="0"/>
              <a:t>  </a:t>
            </a:r>
          </a:p>
          <a:p>
            <a:pPr lvl="1"/>
            <a:r>
              <a:rPr lang="en-AU" dirty="0" smtClean="0"/>
              <a:t>Increasingly it is an accepted part of job search techniques, employment, and educational success and more and more it is also a personal information tool.  </a:t>
            </a:r>
          </a:p>
          <a:p>
            <a:pPr lvl="1"/>
            <a:r>
              <a:rPr lang="en-AU" dirty="0" smtClean="0"/>
              <a:t>If you are isolated, suffer poor health, or do not speak English, then the Internet can improve your ability to communicate with family and friends, feel connected to your community and improve your health and wellbeing. </a:t>
            </a:r>
          </a:p>
          <a:p>
            <a:endParaRPr lang="en-AU" dirty="0"/>
          </a:p>
        </p:txBody>
      </p:sp>
      <p:sp>
        <p:nvSpPr>
          <p:cNvPr id="12" name="Footer Placeholder 11"/>
          <p:cNvSpPr>
            <a:spLocks noGrp="1"/>
          </p:cNvSpPr>
          <p:nvPr>
            <p:ph type="ftr" sz="quarter" idx="12"/>
          </p:nvPr>
        </p:nvSpPr>
        <p:spPr/>
        <p:txBody>
          <a:bodyPr/>
          <a:lstStyle/>
          <a:p>
            <a:r>
              <a:rPr lang="en-AU" dirty="0" smtClean="0"/>
              <a:t>ISØQU∆NT Consulting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1000"/>
                                        <p:tgtEl>
                                          <p:spTgt spid="3">
                                            <p:txEl>
                                              <p:pRg st="0" end="0"/>
                                            </p:txEl>
                                          </p:spTgt>
                                        </p:tgtEl>
                                      </p:cBhvr>
                                    </p:animEffect>
                                  </p:childTnLst>
                                </p:cTn>
                              </p:par>
                            </p:childTnLst>
                          </p:cTn>
                        </p:par>
                        <p:par>
                          <p:cTn id="8" fill="hold">
                            <p:stCondLst>
                              <p:cond delay="1000"/>
                            </p:stCondLst>
                            <p:childTnLst>
                              <p:par>
                                <p:cTn id="9" presetID="5"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checkerboard(across)">
                                      <p:cBhvr>
                                        <p:cTn id="11" dur="1000"/>
                                        <p:tgtEl>
                                          <p:spTgt spid="3">
                                            <p:txEl>
                                              <p:pRg st="1" end="1"/>
                                            </p:txEl>
                                          </p:spTgt>
                                        </p:tgtEl>
                                      </p:cBhvr>
                                    </p:animEffect>
                                  </p:childTnLst>
                                </p:cTn>
                              </p:par>
                            </p:childTnLst>
                          </p:cTn>
                        </p:par>
                        <p:par>
                          <p:cTn id="12" fill="hold">
                            <p:stCondLst>
                              <p:cond delay="2000"/>
                            </p:stCondLst>
                            <p:childTnLst>
                              <p:par>
                                <p:cTn id="13" presetID="5"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Ensuring Cultural Diversity</a:t>
            </a:r>
            <a:br>
              <a:rPr lang="en-AU" dirty="0" smtClean="0"/>
            </a:br>
            <a:endParaRPr lang="en-AU" dirty="0"/>
          </a:p>
        </p:txBody>
      </p:sp>
      <p:sp>
        <p:nvSpPr>
          <p:cNvPr id="3" name="Content Placeholder 2"/>
          <p:cNvSpPr>
            <a:spLocks noGrp="1"/>
          </p:cNvSpPr>
          <p:nvPr>
            <p:ph sz="quarter" idx="1"/>
          </p:nvPr>
        </p:nvSpPr>
        <p:spPr/>
        <p:txBody>
          <a:bodyPr>
            <a:noAutofit/>
          </a:bodyPr>
          <a:lstStyle/>
          <a:p>
            <a:pPr>
              <a:spcBef>
                <a:spcPts val="100"/>
              </a:spcBef>
            </a:pPr>
            <a:r>
              <a:rPr lang="en-AU" sz="2350" dirty="0" smtClean="0"/>
              <a:t>The research team had access to the Infoxchange Australia data that identified who had done training, received a computer and preferred language. </a:t>
            </a:r>
          </a:p>
          <a:p>
            <a:pPr>
              <a:spcBef>
                <a:spcPts val="100"/>
              </a:spcBef>
            </a:pPr>
            <a:r>
              <a:rPr lang="en-AU" sz="2350" dirty="0" smtClean="0"/>
              <a:t>Three residents from the estate were employed that  spoke the most dominant community languages, being Mandarin, Vietnamese and Arabic. </a:t>
            </a:r>
          </a:p>
          <a:p>
            <a:pPr>
              <a:spcBef>
                <a:spcPts val="100"/>
              </a:spcBef>
            </a:pPr>
            <a:r>
              <a:rPr lang="en-AU" sz="2350" dirty="0" smtClean="0"/>
              <a:t>They agreed that they were more successful because they could use their shared cultural connection between resident and research assistant as an engagement point.  Their work provided the research with 60% of the resultant surveys. </a:t>
            </a:r>
            <a:endParaRPr lang="en-AU" sz="2350" dirty="0"/>
          </a:p>
        </p:txBody>
      </p:sp>
      <p:sp>
        <p:nvSpPr>
          <p:cNvPr id="4" name="Footer Placeholder 4"/>
          <p:cNvSpPr>
            <a:spLocks noGrp="1"/>
          </p:cNvSpPr>
          <p:nvPr>
            <p:ph type="ftr" sz="quarter" idx="12"/>
          </p:nvPr>
        </p:nvSpPr>
        <p:spPr/>
        <p:txBody>
          <a:bodyPr/>
          <a:lstStyle/>
          <a:p>
            <a:r>
              <a:rPr lang="en-AU" dirty="0" smtClean="0"/>
              <a:t>ISØQU∆NT Consulting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checkerboard(across)">
                                      <p:cBhvr>
                                        <p:cTn id="11" dur="500"/>
                                        <p:tgtEl>
                                          <p:spTgt spid="3">
                                            <p:txEl>
                                              <p:pRg st="1" end="1"/>
                                            </p:txEl>
                                          </p:spTgt>
                                        </p:tgtEl>
                                      </p:cBhvr>
                                    </p:animEffect>
                                  </p:childTnLst>
                                </p:cTn>
                              </p:par>
                            </p:childTnLst>
                          </p:cTn>
                        </p:par>
                        <p:par>
                          <p:cTn id="12" fill="hold">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Reflecting on this Methodology</a:t>
            </a:r>
            <a:endParaRPr lang="en-AU" dirty="0"/>
          </a:p>
        </p:txBody>
      </p:sp>
      <p:sp>
        <p:nvSpPr>
          <p:cNvPr id="3" name="Content Placeholder 2"/>
          <p:cNvSpPr>
            <a:spLocks noGrp="1"/>
          </p:cNvSpPr>
          <p:nvPr>
            <p:ph sz="quarter" idx="1"/>
          </p:nvPr>
        </p:nvSpPr>
        <p:spPr/>
        <p:txBody>
          <a:bodyPr>
            <a:normAutofit/>
          </a:bodyPr>
          <a:lstStyle/>
          <a:p>
            <a:r>
              <a:rPr lang="en-AU" sz="2600" i="1" dirty="0" smtClean="0"/>
              <a:t>It was important to be willing to sit with people, which also meant talking about their children and their life on the estate.</a:t>
            </a:r>
          </a:p>
          <a:p>
            <a:r>
              <a:rPr lang="en-AU" sz="2600" i="1" dirty="0" smtClean="0"/>
              <a:t>You (the Anglo-Saxon research team member) would never have got in the door; it was because I am young and African, I look like them and I am Muslim  - that is why they let me in.</a:t>
            </a:r>
          </a:p>
          <a:p>
            <a:r>
              <a:rPr lang="en-AU" sz="2600" i="1" dirty="0" smtClean="0"/>
              <a:t>It took one hour with each person; not only listening to them but interpreting the survey.   It was also important to assure them that the survey was confidential.</a:t>
            </a:r>
          </a:p>
          <a:p>
            <a:r>
              <a:rPr lang="en-AU" sz="2600" i="1" dirty="0" smtClean="0"/>
              <a:t>I told them about the prizes and they would smile, but I know that would not normally motivate them to do the survey.</a:t>
            </a:r>
          </a:p>
          <a:p>
            <a:endParaRPr lang="en-AU" sz="2600" dirty="0"/>
          </a:p>
        </p:txBody>
      </p:sp>
      <p:sp>
        <p:nvSpPr>
          <p:cNvPr id="4" name="Footer Placeholder 4"/>
          <p:cNvSpPr>
            <a:spLocks noGrp="1"/>
          </p:cNvSpPr>
          <p:nvPr>
            <p:ph type="ftr" sz="quarter" idx="12"/>
          </p:nvPr>
        </p:nvSpPr>
        <p:spPr/>
        <p:txBody>
          <a:bodyPr/>
          <a:lstStyle/>
          <a:p>
            <a:r>
              <a:rPr lang="en-AU" dirty="0" smtClean="0"/>
              <a:t>ISØQU∆NT Consulting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checkerboard(across)">
                                      <p:cBhvr>
                                        <p:cTn id="11" dur="500"/>
                                        <p:tgtEl>
                                          <p:spTgt spid="3">
                                            <p:txEl>
                                              <p:pRg st="1" end="1"/>
                                            </p:txEl>
                                          </p:spTgt>
                                        </p:tgtEl>
                                      </p:cBhvr>
                                    </p:animEffect>
                                  </p:childTnLst>
                                </p:cTn>
                              </p:par>
                            </p:childTnLst>
                          </p:cTn>
                        </p:par>
                        <p:par>
                          <p:cTn id="12" fill="hold">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500"/>
                                        <p:tgtEl>
                                          <p:spTgt spid="3">
                                            <p:txEl>
                                              <p:pRg st="2" end="2"/>
                                            </p:txEl>
                                          </p:spTgt>
                                        </p:tgtEl>
                                      </p:cBhvr>
                                    </p:animEffect>
                                  </p:childTnLst>
                                </p:cTn>
                              </p:par>
                            </p:childTnLst>
                          </p:cTn>
                        </p:par>
                        <p:par>
                          <p:cTn id="16" fill="hold">
                            <p:stCondLst>
                              <p:cond delay="1500"/>
                            </p:stCondLst>
                            <p:childTnLst>
                              <p:par>
                                <p:cTn id="17" presetID="5" presetClass="entr" presetSubtype="1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checkerboard(across)">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28600"/>
            <a:ext cx="8640960" cy="968152"/>
          </a:xfrm>
        </p:spPr>
        <p:txBody>
          <a:bodyPr>
            <a:normAutofit fontScale="90000"/>
          </a:bodyPr>
          <a:lstStyle/>
          <a:p>
            <a:r>
              <a:rPr lang="en-AU" dirty="0" smtClean="0"/>
              <a:t>Lessons and Findings</a:t>
            </a:r>
            <a:br>
              <a:rPr lang="en-AU" dirty="0" smtClean="0"/>
            </a:br>
            <a:r>
              <a:rPr lang="en-AU" dirty="0" smtClean="0"/>
              <a:t>Partnering with Govt – A project challenge</a:t>
            </a:r>
            <a:endParaRPr lang="en-AU" dirty="0"/>
          </a:p>
        </p:txBody>
      </p:sp>
      <p:sp>
        <p:nvSpPr>
          <p:cNvPr id="3" name="Content Placeholder 2"/>
          <p:cNvSpPr>
            <a:spLocks noGrp="1"/>
          </p:cNvSpPr>
          <p:nvPr>
            <p:ph sz="quarter" idx="1"/>
          </p:nvPr>
        </p:nvSpPr>
        <p:spPr/>
        <p:txBody>
          <a:bodyPr>
            <a:normAutofit fontScale="92500" lnSpcReduction="20000"/>
          </a:bodyPr>
          <a:lstStyle/>
          <a:p>
            <a:r>
              <a:rPr lang="en-AU" dirty="0" smtClean="0"/>
              <a:t>The nature of the contract between the infrastructure providers, Infoxchange and the Cabling contractor and Government is a seemingly intractable problem facing community programs. </a:t>
            </a:r>
          </a:p>
          <a:p>
            <a:r>
              <a:rPr lang="en-AU" dirty="0" smtClean="0"/>
              <a:t>On the one hand success would be optimised by a partnership whereby Government did not operate as a contract manager but as a partner. </a:t>
            </a:r>
          </a:p>
          <a:p>
            <a:r>
              <a:rPr lang="en-AU" dirty="0" smtClean="0"/>
              <a:t>On the other hand Government requires accountability for the delivery of public services using public funds. Both positions are credible, however, the result impacted on  project implementation and the achievement of intended  project outcomes.</a:t>
            </a:r>
          </a:p>
          <a:p>
            <a:endParaRPr lang="en-AU" dirty="0"/>
          </a:p>
        </p:txBody>
      </p:sp>
      <p:sp>
        <p:nvSpPr>
          <p:cNvPr id="4" name="Footer Placeholder 4"/>
          <p:cNvSpPr>
            <a:spLocks noGrp="1"/>
          </p:cNvSpPr>
          <p:nvPr>
            <p:ph type="ftr" sz="quarter" idx="12"/>
          </p:nvPr>
        </p:nvSpPr>
        <p:spPr/>
        <p:txBody>
          <a:bodyPr/>
          <a:lstStyle/>
          <a:p>
            <a:r>
              <a:rPr lang="en-AU" dirty="0" smtClean="0"/>
              <a:t>ISØQU∆NT Consulting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500"/>
                                        <p:tgtEl>
                                          <p:spTgt spid="3">
                                            <p:txEl>
                                              <p:pRg st="0" end="0"/>
                                            </p:txEl>
                                          </p:spTgt>
                                        </p:tgtEl>
                                      </p:cBhvr>
                                    </p:animEffect>
                                  </p:childTnLst>
                                </p:cTn>
                              </p:par>
                            </p:childTnLst>
                          </p:cTn>
                        </p:par>
                        <p:par>
                          <p:cTn id="8" fill="hold">
                            <p:stCondLst>
                              <p:cond delay="500"/>
                            </p:stCondLst>
                            <p:childTnLst>
                              <p:par>
                                <p:cTn id="9" presetID="8" presetClass="entr" presetSubtype="16"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amond(in)">
                                      <p:cBhvr>
                                        <p:cTn id="11" dur="500"/>
                                        <p:tgtEl>
                                          <p:spTgt spid="3">
                                            <p:txEl>
                                              <p:pRg st="1" end="1"/>
                                            </p:txEl>
                                          </p:spTgt>
                                        </p:tgtEl>
                                      </p:cBhvr>
                                    </p:animEffect>
                                  </p:childTnLst>
                                </p:cTn>
                              </p:par>
                            </p:childTnLst>
                          </p:cTn>
                        </p:par>
                        <p:par>
                          <p:cTn id="12" fill="hold">
                            <p:stCondLst>
                              <p:cond delay="1000"/>
                            </p:stCondLst>
                            <p:childTnLst>
                              <p:par>
                                <p:cTn id="13" presetID="8" presetClass="entr" presetSubtype="16"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amond(in)">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lack of partnership was a barrier</a:t>
            </a:r>
            <a:endParaRPr lang="en-AU" dirty="0"/>
          </a:p>
        </p:txBody>
      </p:sp>
      <p:sp>
        <p:nvSpPr>
          <p:cNvPr id="3" name="Content Placeholder 2"/>
          <p:cNvSpPr>
            <a:spLocks noGrp="1"/>
          </p:cNvSpPr>
          <p:nvPr>
            <p:ph sz="quarter" idx="1"/>
          </p:nvPr>
        </p:nvSpPr>
        <p:spPr/>
        <p:txBody>
          <a:bodyPr>
            <a:normAutofit/>
          </a:bodyPr>
          <a:lstStyle/>
          <a:p>
            <a:r>
              <a:rPr lang="en-AU" dirty="0" smtClean="0"/>
              <a:t>Working with a wiring contractor meant resolution was always difficult and time consuming.  They would have a schedule of response time; often leaving residents with no internet for several days at a time. </a:t>
            </a:r>
          </a:p>
          <a:p>
            <a:r>
              <a:rPr lang="en-AU" dirty="0" smtClean="0"/>
              <a:t>The process of accountability in this case highlights one aspect of the program governance challenges </a:t>
            </a:r>
            <a:br>
              <a:rPr lang="en-AU" dirty="0" smtClean="0"/>
            </a:br>
            <a:r>
              <a:rPr lang="en-AU" dirty="0" smtClean="0"/>
              <a:t>that were not built as a partnership but as a </a:t>
            </a:r>
            <a:br>
              <a:rPr lang="en-AU" dirty="0" smtClean="0"/>
            </a:br>
            <a:r>
              <a:rPr lang="en-AU" dirty="0" smtClean="0"/>
              <a:t>contractor and contract manager set of </a:t>
            </a:r>
            <a:br>
              <a:rPr lang="en-AU" dirty="0" smtClean="0"/>
            </a:br>
            <a:r>
              <a:rPr lang="en-AU" dirty="0" smtClean="0"/>
              <a:t>processes. </a:t>
            </a:r>
            <a:endParaRPr lang="en-AU" dirty="0"/>
          </a:p>
        </p:txBody>
      </p:sp>
      <p:sp>
        <p:nvSpPr>
          <p:cNvPr id="4" name="Footer Placeholder 4"/>
          <p:cNvSpPr>
            <a:spLocks noGrp="1"/>
          </p:cNvSpPr>
          <p:nvPr>
            <p:ph type="ftr" sz="quarter" idx="12"/>
          </p:nvPr>
        </p:nvSpPr>
        <p:spPr/>
        <p:txBody>
          <a:bodyPr/>
          <a:lstStyle/>
          <a:p>
            <a:r>
              <a:rPr lang="en-AU" dirty="0" smtClean="0"/>
              <a:t>ISØQU∆NT Consulting</a:t>
            </a:r>
          </a:p>
        </p:txBody>
      </p:sp>
      <p:pic>
        <p:nvPicPr>
          <p:cNvPr id="9223" name="Picture 7" descr="C:\Users\cathryn\AppData\Local\Microsoft\Windows\Temporary Internet Files\Content.IE5\9MZFNF0B\MP900442177[1].jpg"/>
          <p:cNvPicPr>
            <a:picLocks noChangeAspect="1" noChangeArrowheads="1"/>
          </p:cNvPicPr>
          <p:nvPr/>
        </p:nvPicPr>
        <p:blipFill>
          <a:blip r:embed="rId2" cstate="print"/>
          <a:srcRect l="5131" t="12239" b="9485"/>
          <a:stretch>
            <a:fillRect/>
          </a:stretch>
        </p:blipFill>
        <p:spPr bwMode="auto">
          <a:xfrm>
            <a:off x="7020272" y="5157192"/>
            <a:ext cx="2123728" cy="1556792"/>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ssolve">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Price Sensitivity</a:t>
            </a:r>
            <a:endParaRPr lang="en-AU" dirty="0"/>
          </a:p>
        </p:txBody>
      </p:sp>
      <p:sp>
        <p:nvSpPr>
          <p:cNvPr id="3" name="Content Placeholder 2"/>
          <p:cNvSpPr>
            <a:spLocks noGrp="1"/>
          </p:cNvSpPr>
          <p:nvPr>
            <p:ph sz="quarter" idx="1"/>
          </p:nvPr>
        </p:nvSpPr>
        <p:spPr/>
        <p:txBody>
          <a:bodyPr/>
          <a:lstStyle/>
          <a:p>
            <a:r>
              <a:rPr lang="en-AU" dirty="0" smtClean="0"/>
              <a:t>Service reliability and the speed at which the internet operated was a project challenge. </a:t>
            </a:r>
          </a:p>
          <a:p>
            <a:r>
              <a:rPr lang="en-AU" dirty="0" smtClean="0"/>
              <a:t>It is underpinned by price sensitivity, the project needed more establishment funds – in the absence of that it meant it was reliant on building a customer base at $15 per month to buy bandwidth.   For the first year of the project the issues of contractors and bandwidth were tricky.</a:t>
            </a:r>
          </a:p>
          <a:p>
            <a:endParaRPr lang="en-AU" dirty="0"/>
          </a:p>
        </p:txBody>
      </p:sp>
      <p:sp>
        <p:nvSpPr>
          <p:cNvPr id="4" name="Footer Placeholder 3"/>
          <p:cNvSpPr>
            <a:spLocks noGrp="1"/>
          </p:cNvSpPr>
          <p:nvPr>
            <p:ph type="ftr" sz="quarter" idx="12"/>
          </p:nvPr>
        </p:nvSpPr>
        <p:spPr/>
        <p:txBody>
          <a:bodyPr/>
          <a:lstStyle/>
          <a:p>
            <a:r>
              <a:rPr lang="en-AU" smtClean="0"/>
              <a:t>ISØQU∆NT Consulting</a:t>
            </a:r>
            <a:endParaRPr lang="en-AU"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linds(horizontal)">
                                      <p:cBhvr>
                                        <p:cTn id="1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The Critical Component</a:t>
            </a:r>
            <a:endParaRPr lang="en-AU" dirty="0"/>
          </a:p>
        </p:txBody>
      </p:sp>
      <p:sp>
        <p:nvSpPr>
          <p:cNvPr id="3" name="Content Placeholder 2"/>
          <p:cNvSpPr>
            <a:spLocks noGrp="1"/>
          </p:cNvSpPr>
          <p:nvPr>
            <p:ph sz="quarter" idx="1"/>
          </p:nvPr>
        </p:nvSpPr>
        <p:spPr/>
        <p:txBody>
          <a:bodyPr/>
          <a:lstStyle/>
          <a:p>
            <a:r>
              <a:rPr lang="en-AU" dirty="0" smtClean="0"/>
              <a:t>The social enterprise place based model that employed local residents in the Hub.</a:t>
            </a:r>
          </a:p>
          <a:p>
            <a:r>
              <a:rPr lang="en-AU" dirty="0" smtClean="0"/>
              <a:t>They were bi-lingual, answered questions, went into peoples homes and fixed their computers and overall.....</a:t>
            </a:r>
          </a:p>
          <a:p>
            <a:r>
              <a:rPr lang="en-AU" dirty="0" smtClean="0"/>
              <a:t>It provided a base for the research team.</a:t>
            </a:r>
          </a:p>
          <a:p>
            <a:r>
              <a:rPr lang="en-AU" sz="3200" dirty="0" smtClean="0"/>
              <a:t>Built trust in the project.</a:t>
            </a:r>
            <a:endParaRPr lang="en-AU" sz="3200" dirty="0"/>
          </a:p>
        </p:txBody>
      </p:sp>
      <p:sp>
        <p:nvSpPr>
          <p:cNvPr id="4" name="Footer Placeholder 3"/>
          <p:cNvSpPr>
            <a:spLocks noGrp="1"/>
          </p:cNvSpPr>
          <p:nvPr>
            <p:ph type="ftr" sz="quarter" idx="12"/>
          </p:nvPr>
        </p:nvSpPr>
        <p:spPr/>
        <p:txBody>
          <a:bodyPr/>
          <a:lstStyle/>
          <a:p>
            <a:r>
              <a:rPr lang="en-AU" smtClean="0"/>
              <a:t>ISØQU∆NT Consulting</a:t>
            </a:r>
            <a:endParaRPr lang="en-AU"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par>
                          <p:cTn id="8" fill="hold">
                            <p:stCondLst>
                              <p:cond delay="500"/>
                            </p:stCondLst>
                            <p:childTnLst>
                              <p:par>
                                <p:cTn id="9" presetID="4" presetClass="entr" presetSubtype="16"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ox(in)">
                                      <p:cBhvr>
                                        <p:cTn id="11" dur="500"/>
                                        <p:tgtEl>
                                          <p:spTgt spid="3">
                                            <p:txEl>
                                              <p:pRg st="1" end="1"/>
                                            </p:txEl>
                                          </p:spTgt>
                                        </p:tgtEl>
                                      </p:cBhvr>
                                    </p:animEffect>
                                  </p:childTnLst>
                                </p:cTn>
                              </p:par>
                            </p:childTnLst>
                          </p:cTn>
                        </p:par>
                        <p:par>
                          <p:cTn id="12" fill="hold">
                            <p:stCondLst>
                              <p:cond delay="1000"/>
                            </p:stCondLst>
                            <p:childTnLst>
                              <p:par>
                                <p:cTn id="13" presetID="4" presetClass="entr" presetSubtype="16"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ox(in)">
                                      <p:cBhvr>
                                        <p:cTn id="15" dur="500"/>
                                        <p:tgtEl>
                                          <p:spTgt spid="3">
                                            <p:txEl>
                                              <p:pRg st="2" end="2"/>
                                            </p:txEl>
                                          </p:spTgt>
                                        </p:tgtEl>
                                      </p:cBhvr>
                                    </p:animEffect>
                                  </p:childTnLst>
                                </p:cTn>
                              </p:par>
                            </p:childTnLst>
                          </p:cTn>
                        </p:par>
                        <p:par>
                          <p:cTn id="16" fill="hold">
                            <p:stCondLst>
                              <p:cond delay="1500"/>
                            </p:stCondLst>
                            <p:childTnLst>
                              <p:par>
                                <p:cTn id="17" presetID="8" presetClass="entr" presetSubtype="16"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amond(in)">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Survey Highlights</a:t>
            </a:r>
            <a:endParaRPr lang="en-AU" dirty="0"/>
          </a:p>
        </p:txBody>
      </p:sp>
      <p:sp>
        <p:nvSpPr>
          <p:cNvPr id="3" name="Content Placeholder 2"/>
          <p:cNvSpPr>
            <a:spLocks noGrp="1"/>
          </p:cNvSpPr>
          <p:nvPr>
            <p:ph sz="quarter" idx="1"/>
          </p:nvPr>
        </p:nvSpPr>
        <p:spPr/>
        <p:txBody>
          <a:bodyPr/>
          <a:lstStyle/>
          <a:p>
            <a:r>
              <a:rPr lang="en-AU" dirty="0" smtClean="0"/>
              <a:t>Around 54% of resident respondents to the 2009 survey were using computers for the first time as part of the project. This is a significant outcome in bridging the digital divide considering that around 80% of Australians were using the internet in 2009. </a:t>
            </a:r>
            <a:endParaRPr lang="en-AU" dirty="0"/>
          </a:p>
        </p:txBody>
      </p:sp>
      <p:sp>
        <p:nvSpPr>
          <p:cNvPr id="4" name="Footer Placeholder 4"/>
          <p:cNvSpPr>
            <a:spLocks noGrp="1"/>
          </p:cNvSpPr>
          <p:nvPr>
            <p:ph type="ftr" sz="quarter" idx="12"/>
          </p:nvPr>
        </p:nvSpPr>
        <p:spPr/>
        <p:txBody>
          <a:bodyPr/>
          <a:lstStyle/>
          <a:p>
            <a:r>
              <a:rPr lang="en-AU" dirty="0" smtClean="0"/>
              <a:t>ISØQU∆NT Consulting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dissolve">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E-Inclusion</a:t>
            </a:r>
            <a:endParaRPr lang="en-AU" dirty="0"/>
          </a:p>
        </p:txBody>
      </p:sp>
      <p:sp>
        <p:nvSpPr>
          <p:cNvPr id="3" name="Content Placeholder 2"/>
          <p:cNvSpPr>
            <a:spLocks noGrp="1"/>
          </p:cNvSpPr>
          <p:nvPr>
            <p:ph sz="quarter" idx="1"/>
          </p:nvPr>
        </p:nvSpPr>
        <p:spPr/>
        <p:txBody>
          <a:bodyPr/>
          <a:lstStyle/>
          <a:p>
            <a:r>
              <a:rPr lang="en-AU" dirty="0" smtClean="0"/>
              <a:t>Intensity of use is an indicator of e-inclusion and can be measured by the percentage of individuals who access the internet every day (or nearly every day) or every week (Bentivegna and Guerrieri, 2010). </a:t>
            </a:r>
          </a:p>
          <a:p>
            <a:r>
              <a:rPr lang="en-AU" dirty="0" smtClean="0"/>
              <a:t>Survey results reveal the following intensity of usage patterns across several activities:</a:t>
            </a:r>
          </a:p>
          <a:p>
            <a:endParaRPr lang="en-AU" dirty="0"/>
          </a:p>
        </p:txBody>
      </p:sp>
      <p:sp>
        <p:nvSpPr>
          <p:cNvPr id="4" name="Footer Placeholder 4"/>
          <p:cNvSpPr>
            <a:spLocks noGrp="1"/>
          </p:cNvSpPr>
          <p:nvPr>
            <p:ph type="ftr" sz="quarter" idx="12"/>
          </p:nvPr>
        </p:nvSpPr>
        <p:spPr/>
        <p:txBody>
          <a:bodyPr/>
          <a:lstStyle/>
          <a:p>
            <a:r>
              <a:rPr lang="en-AU" dirty="0" smtClean="0"/>
              <a:t>ISØQU∆NT Consulting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1000"/>
                                        <p:tgtEl>
                                          <p:spTgt spid="2"/>
                                        </p:tgtEl>
                                      </p:cBhvr>
                                    </p:animEffect>
                                  </p:childTnLst>
                                </p:cTn>
                              </p:par>
                            </p:childTnLst>
                          </p:cTn>
                        </p:par>
                        <p:par>
                          <p:cTn id="8" fill="hold">
                            <p:stCondLst>
                              <p:cond delay="1000"/>
                            </p:stCondLst>
                            <p:childTnLst>
                              <p:par>
                                <p:cTn id="9" presetID="5" presetClass="entr" presetSubtype="1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checkerboard(across)">
                                      <p:cBhvr>
                                        <p:cTn id="11" dur="500"/>
                                        <p:tgtEl>
                                          <p:spTgt spid="3">
                                            <p:txEl>
                                              <p:pRg st="0" end="0"/>
                                            </p:txEl>
                                          </p:spTgt>
                                        </p:tgtEl>
                                      </p:cBhvr>
                                    </p:animEffect>
                                  </p:childTnLst>
                                </p:cTn>
                              </p:par>
                            </p:childTnLst>
                          </p:cTn>
                        </p:par>
                        <p:par>
                          <p:cTn id="12" fill="hold">
                            <p:stCondLst>
                              <p:cond delay="1500"/>
                            </p:stCondLst>
                            <p:childTnLst>
                              <p:par>
                                <p:cTn id="13" presetID="5" presetClass="entr" presetSubtype="10" fill="hold"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checkerboard(across)">
                                      <p:cBhvr>
                                        <p:cTn id="15"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Utilising the Net</a:t>
            </a:r>
            <a:endParaRPr lang="en-AU" dirty="0"/>
          </a:p>
        </p:txBody>
      </p:sp>
      <p:sp>
        <p:nvSpPr>
          <p:cNvPr id="3" name="Content Placeholder 2"/>
          <p:cNvSpPr>
            <a:spLocks noGrp="1"/>
          </p:cNvSpPr>
          <p:nvPr>
            <p:ph sz="quarter" idx="1"/>
          </p:nvPr>
        </p:nvSpPr>
        <p:spPr/>
        <p:txBody>
          <a:bodyPr>
            <a:noAutofit/>
          </a:bodyPr>
          <a:lstStyle/>
          <a:p>
            <a:pPr lvl="0">
              <a:spcBef>
                <a:spcPts val="0"/>
              </a:spcBef>
            </a:pPr>
            <a:r>
              <a:rPr lang="en-US" sz="2100" dirty="0" smtClean="0"/>
              <a:t>Access to news and current affairs is the most frequent daily activity with 29.3% of residents reading or listening to online news “daily or almost every day”, with a further 18.3% accessing news on a weekly basis (around 5 in 10 overall). </a:t>
            </a:r>
            <a:endParaRPr lang="en-AU" sz="2100" dirty="0" smtClean="0"/>
          </a:p>
          <a:p>
            <a:pPr lvl="0">
              <a:spcBef>
                <a:spcPts val="0"/>
              </a:spcBef>
            </a:pPr>
            <a:r>
              <a:rPr lang="en-US" sz="2100" dirty="0" smtClean="0"/>
              <a:t>Using email is the next most frequent use of the internet with 25.3% of residents using email daily, with a further 20.5% using email every week. </a:t>
            </a:r>
            <a:endParaRPr lang="en-AU" sz="2100" dirty="0" smtClean="0"/>
          </a:p>
          <a:p>
            <a:pPr lvl="0">
              <a:spcBef>
                <a:spcPts val="0"/>
              </a:spcBef>
            </a:pPr>
            <a:r>
              <a:rPr lang="en-US" sz="2100" dirty="0" smtClean="0"/>
              <a:t>19% use social networking media (Facebook, Skype, Myspace etc.) as another form of communication each day, with a further 14% using social media each week. </a:t>
            </a:r>
            <a:endParaRPr lang="en-AU" sz="2100" dirty="0" smtClean="0"/>
          </a:p>
          <a:p>
            <a:pPr lvl="0">
              <a:spcBef>
                <a:spcPts val="0"/>
              </a:spcBef>
            </a:pPr>
            <a:r>
              <a:rPr lang="en-US" sz="2100" dirty="0" smtClean="0"/>
              <a:t>Study or research is the next most significant activity with around 18% and 12% using the internet for this purpose on a daily and weekly basis respectively. </a:t>
            </a:r>
            <a:endParaRPr lang="en-AU" sz="2100" dirty="0" smtClean="0"/>
          </a:p>
          <a:p>
            <a:pPr lvl="0">
              <a:spcBef>
                <a:spcPts val="0"/>
              </a:spcBef>
            </a:pPr>
            <a:r>
              <a:rPr lang="en-US" sz="2100" dirty="0" smtClean="0"/>
              <a:t>Using the internet for entertainment is the next most frequent activity for 16.1% of residents, with a further 23.9% using it for entertainment on a weekly basis. </a:t>
            </a:r>
            <a:endParaRPr lang="en-AU" sz="2100" dirty="0" smtClean="0"/>
          </a:p>
          <a:p>
            <a:pPr>
              <a:spcBef>
                <a:spcPts val="0"/>
              </a:spcBef>
            </a:pPr>
            <a:endParaRPr lang="en-AU" sz="2100" dirty="0"/>
          </a:p>
        </p:txBody>
      </p:sp>
      <p:sp>
        <p:nvSpPr>
          <p:cNvPr id="4" name="Footer Placeholder 4"/>
          <p:cNvSpPr>
            <a:spLocks noGrp="1"/>
          </p:cNvSpPr>
          <p:nvPr>
            <p:ph type="ftr" sz="quarter" idx="12"/>
          </p:nvPr>
        </p:nvSpPr>
        <p:spPr/>
        <p:txBody>
          <a:bodyPr/>
          <a:lstStyle/>
          <a:p>
            <a:r>
              <a:rPr lang="en-AU" dirty="0" smtClean="0"/>
              <a:t>ISØQU∆NT Consulting</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Increasing Employment Access</a:t>
            </a:r>
            <a:endParaRPr lang="en-AU" dirty="0"/>
          </a:p>
        </p:txBody>
      </p:sp>
      <p:sp>
        <p:nvSpPr>
          <p:cNvPr id="3" name="Content Placeholder 2"/>
          <p:cNvSpPr>
            <a:spLocks noGrp="1"/>
          </p:cNvSpPr>
          <p:nvPr>
            <p:ph sz="quarter" idx="1"/>
          </p:nvPr>
        </p:nvSpPr>
        <p:spPr/>
        <p:txBody>
          <a:bodyPr/>
          <a:lstStyle/>
          <a:p>
            <a:pPr lvl="0"/>
            <a:r>
              <a:rPr lang="en-US" dirty="0" smtClean="0"/>
              <a:t>50% of those unemployed used the internet for employment search, with 37.5% of those looking for work online on a weekly basis. </a:t>
            </a:r>
            <a:endParaRPr lang="en-AU" dirty="0" smtClean="0"/>
          </a:p>
          <a:p>
            <a:pPr lvl="0"/>
            <a:r>
              <a:rPr lang="en-US" dirty="0" smtClean="0"/>
              <a:t>Even those who were employed were using the internet for employment search, with almost 70% of those employed on a part-time basis using the internet to look for jobs.</a:t>
            </a:r>
            <a:endParaRPr lang="en-AU" dirty="0"/>
          </a:p>
        </p:txBody>
      </p:sp>
      <p:sp>
        <p:nvSpPr>
          <p:cNvPr id="4" name="Footer Placeholder 4"/>
          <p:cNvSpPr>
            <a:spLocks noGrp="1"/>
          </p:cNvSpPr>
          <p:nvPr>
            <p:ph type="ftr" sz="quarter" idx="12"/>
          </p:nvPr>
        </p:nvSpPr>
        <p:spPr/>
        <p:txBody>
          <a:bodyPr/>
          <a:lstStyle/>
          <a:p>
            <a:r>
              <a:rPr lang="en-AU" dirty="0" smtClean="0"/>
              <a:t>ISØQU∆NT Consulting</a:t>
            </a:r>
          </a:p>
        </p:txBody>
      </p:sp>
      <p:pic>
        <p:nvPicPr>
          <p:cNvPr id="12293" name="Picture 5" descr="C:\Users\cathryn\AppData\Local\Microsoft\Windows\Temporary Internet Files\Content.IE5\NOCPD96J\MP910216556[1].jpg"/>
          <p:cNvPicPr>
            <a:picLocks noChangeAspect="1" noChangeArrowheads="1"/>
          </p:cNvPicPr>
          <p:nvPr/>
        </p:nvPicPr>
        <p:blipFill>
          <a:blip r:embed="rId2" cstate="print"/>
          <a:srcRect/>
          <a:stretch>
            <a:fillRect/>
          </a:stretch>
        </p:blipFill>
        <p:spPr bwMode="auto">
          <a:xfrm>
            <a:off x="6876256" y="5085184"/>
            <a:ext cx="2047776" cy="1535832"/>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2" presetClass="entr" presetSubtype="8"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2" dur="1000" fill="hold"/>
                                        <p:tgtEl>
                                          <p:spTgt spid="3">
                                            <p:txEl>
                                              <p:pRg st="0" end="0"/>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additive="base">
                                        <p:cTn id="15"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6"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Evaluation</a:t>
            </a:r>
            <a:endParaRPr lang="en-AU" dirty="0"/>
          </a:p>
        </p:txBody>
      </p:sp>
      <p:sp>
        <p:nvSpPr>
          <p:cNvPr id="3" name="Content Placeholder 2"/>
          <p:cNvSpPr>
            <a:spLocks noGrp="1"/>
          </p:cNvSpPr>
          <p:nvPr>
            <p:ph sz="quarter" idx="1"/>
          </p:nvPr>
        </p:nvSpPr>
        <p:spPr/>
        <p:txBody>
          <a:bodyPr/>
          <a:lstStyle/>
          <a:p>
            <a:r>
              <a:rPr lang="en-AU" dirty="0" smtClean="0"/>
              <a:t>This research was about an extraordinary project in the inner city of Melbourne.   A partnership between a not-for-profit Agency called Infoxchange Australia that uses technology as a social justice tool.   They partnered with some of the most disadvantaged people living on a public housing estate to provide them access to the internet and the result has been.....</a:t>
            </a:r>
            <a:endParaRPr lang="en-AU" dirty="0">
              <a:solidFill>
                <a:srgbClr val="FF0000"/>
              </a:solidFill>
            </a:endParaRPr>
          </a:p>
        </p:txBody>
      </p:sp>
      <p:sp>
        <p:nvSpPr>
          <p:cNvPr id="4" name="Footer Placeholder 4"/>
          <p:cNvSpPr>
            <a:spLocks noGrp="1"/>
          </p:cNvSpPr>
          <p:nvPr>
            <p:ph type="ftr" sz="quarter" idx="12"/>
          </p:nvPr>
        </p:nvSpPr>
        <p:spPr/>
        <p:txBody>
          <a:bodyPr/>
          <a:lstStyle/>
          <a:p>
            <a:r>
              <a:rPr lang="en-AU" dirty="0" smtClean="0"/>
              <a:t>ISØQU∆NT Consulting</a:t>
            </a:r>
          </a:p>
        </p:txBody>
      </p:sp>
      <p:pic>
        <p:nvPicPr>
          <p:cNvPr id="10245" name="Picture 5" descr="C:\Users\cathryn\AppData\Local\Microsoft\Windows\Temporary Internet Files\Content.IE5\9MZFNF0B\MP900448712[1].jpg"/>
          <p:cNvPicPr>
            <a:picLocks noChangeAspect="1" noChangeArrowheads="1"/>
          </p:cNvPicPr>
          <p:nvPr/>
        </p:nvPicPr>
        <p:blipFill>
          <a:blip r:embed="rId2" cstate="print"/>
          <a:srcRect/>
          <a:stretch>
            <a:fillRect/>
          </a:stretch>
        </p:blipFill>
        <p:spPr bwMode="auto">
          <a:xfrm>
            <a:off x="7020272" y="4752528"/>
            <a:ext cx="2105976" cy="2060848"/>
          </a:xfrm>
          <a:prstGeom prst="rect">
            <a:avLst/>
          </a:prstGeom>
          <a:noFill/>
        </p:spPr>
      </p:pic>
      <p:sp>
        <p:nvSpPr>
          <p:cNvPr id="12" name="Rectangle 11"/>
          <p:cNvSpPr/>
          <p:nvPr/>
        </p:nvSpPr>
        <p:spPr>
          <a:xfrm>
            <a:off x="3131840" y="4797152"/>
            <a:ext cx="2736304" cy="536400"/>
          </a:xfrm>
          <a:prstGeom prst="rect">
            <a:avLst/>
          </a:prstGeom>
        </p:spPr>
        <p:txBody>
          <a:bodyPr wrap="square">
            <a:noAutofit/>
          </a:bodyPr>
          <a:lstStyle/>
          <a:p>
            <a:r>
              <a:rPr lang="en-AU" sz="3200" dirty="0" smtClean="0">
                <a:solidFill>
                  <a:srgbClr val="FF0000"/>
                </a:solidFill>
              </a:rPr>
              <a:t>life changing.</a:t>
            </a:r>
            <a:endParaRPr lang="en-AU" sz="32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1000"/>
                                        <p:tgtEl>
                                          <p:spTgt spid="3">
                                            <p:txEl>
                                              <p:pRg st="0" end="0"/>
                                            </p:txEl>
                                          </p:spTgt>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12">
                                            <p:txEl>
                                              <p:pRg st="0" end="0"/>
                                            </p:txEl>
                                          </p:spTgt>
                                        </p:tgtEl>
                                        <p:attrNameLst>
                                          <p:attrName>style.visibility</p:attrName>
                                        </p:attrNameLst>
                                      </p:cBhvr>
                                      <p:to>
                                        <p:strVal val="visible"/>
                                      </p:to>
                                    </p:set>
                                    <p:anim calcmode="lin" valueType="num">
                                      <p:cBhvr additive="base">
                                        <p:cTn id="11"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8" presetClass="emph" presetSubtype="0" fill="hold" nodeType="afterEffect">
                                  <p:stCondLst>
                                    <p:cond delay="0"/>
                                  </p:stCondLst>
                                  <p:childTnLst>
                                    <p:animRot by="21600000">
                                      <p:cBhvr>
                                        <p:cTn id="15" dur="2000" fill="hold"/>
                                        <p:tgtEl>
                                          <p:spTgt spid="12">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Connecting to the World</a:t>
            </a:r>
            <a:endParaRPr lang="en-AU" dirty="0"/>
          </a:p>
        </p:txBody>
      </p:sp>
      <p:sp>
        <p:nvSpPr>
          <p:cNvPr id="3" name="Content Placeholder 2"/>
          <p:cNvSpPr>
            <a:spLocks noGrp="1"/>
          </p:cNvSpPr>
          <p:nvPr>
            <p:ph sz="quarter" idx="1"/>
          </p:nvPr>
        </p:nvSpPr>
        <p:spPr/>
        <p:txBody>
          <a:bodyPr>
            <a:normAutofit/>
          </a:bodyPr>
          <a:lstStyle/>
          <a:p>
            <a:r>
              <a:rPr lang="en-AU" sz="2600" dirty="0" smtClean="0"/>
              <a:t>Of particular interest is the impact of this ICT initiative on resident behaviour and capability. Residents were presented with a series of capability statements and asked to indicate the extent to which access to ICT had impacted on these. The results are summarised as follows: </a:t>
            </a:r>
          </a:p>
          <a:p>
            <a:pPr lvl="0"/>
            <a:r>
              <a:rPr lang="en-US" sz="2600" dirty="0" smtClean="0"/>
              <a:t>Around 50% of respondents to the 2009 and 2010 surveys report a significant (19.8%) or moderate (30.5%) change in their ability to stay in touch with friends and family. </a:t>
            </a:r>
            <a:endParaRPr lang="en-AU" sz="2600" dirty="0" smtClean="0"/>
          </a:p>
          <a:p>
            <a:pPr lvl="0"/>
            <a:r>
              <a:rPr lang="en-US" sz="2600" dirty="0" smtClean="0"/>
              <a:t>Around 42% of residents report a significant (16.5%) or moderate (25.6%) change in their ability to learn new things. </a:t>
            </a:r>
            <a:endParaRPr lang="en-AU" sz="2600" dirty="0" smtClean="0"/>
          </a:p>
        </p:txBody>
      </p:sp>
      <p:sp>
        <p:nvSpPr>
          <p:cNvPr id="4" name="Footer Placeholder 4"/>
          <p:cNvSpPr>
            <a:spLocks noGrp="1"/>
          </p:cNvSpPr>
          <p:nvPr>
            <p:ph type="ftr" sz="quarter" idx="12"/>
          </p:nvPr>
        </p:nvSpPr>
        <p:spPr/>
        <p:txBody>
          <a:bodyPr/>
          <a:lstStyle/>
          <a:p>
            <a:r>
              <a:rPr lang="en-AU" dirty="0" smtClean="0"/>
              <a:t>ISØQU∆NT Consulting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2" presetClass="entr" presetSubtype="8"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2"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2000"/>
                            </p:stCondLst>
                            <p:childTnLst>
                              <p:par>
                                <p:cTn id="14" presetID="5" presetClass="entr" presetSubtype="10" fill="hold"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checkerboard(across)">
                                      <p:cBhvr>
                                        <p:cTn id="16" dur="1000"/>
                                        <p:tgtEl>
                                          <p:spTgt spid="3">
                                            <p:txEl>
                                              <p:pRg st="1" end="1"/>
                                            </p:txEl>
                                          </p:spTgt>
                                        </p:tgtEl>
                                      </p:cBhvr>
                                    </p:animEffect>
                                  </p:childTnLst>
                                </p:cTn>
                              </p:par>
                            </p:childTnLst>
                          </p:cTn>
                        </p:par>
                        <p:par>
                          <p:cTn id="17" fill="hold">
                            <p:stCondLst>
                              <p:cond delay="3000"/>
                            </p:stCondLst>
                            <p:childTnLst>
                              <p:par>
                                <p:cTn id="18" presetID="8" presetClass="entr" presetSubtype="16" fill="hold" nodeType="after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diamond(in)">
                                      <p:cBhvr>
                                        <p:cTn id="20"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Improving Well-Being</a:t>
            </a:r>
            <a:endParaRPr lang="en-AU" dirty="0"/>
          </a:p>
        </p:txBody>
      </p:sp>
      <p:sp>
        <p:nvSpPr>
          <p:cNvPr id="3" name="Content Placeholder 2"/>
          <p:cNvSpPr>
            <a:spLocks noGrp="1"/>
          </p:cNvSpPr>
          <p:nvPr>
            <p:ph sz="quarter" idx="1"/>
          </p:nvPr>
        </p:nvSpPr>
        <p:spPr/>
        <p:txBody>
          <a:bodyPr/>
          <a:lstStyle/>
          <a:p>
            <a:pPr lvl="0"/>
            <a:r>
              <a:rPr lang="en-US" dirty="0" smtClean="0"/>
              <a:t>Around 6 in 10 residents report some improvement in their sense of well-being attributable to the provision of ICT with 7.3% and 29.4% reporting significant and moderate change respectively. </a:t>
            </a:r>
            <a:endParaRPr lang="en-AU" dirty="0" smtClean="0"/>
          </a:p>
          <a:p>
            <a:pPr lvl="0"/>
            <a:r>
              <a:rPr lang="en-US" dirty="0" smtClean="0"/>
              <a:t>A similar proportion (6 in 10) residents report a change in their access to news and information with 8.1% and 37.8% reporting a significant and moderate change respectively. </a:t>
            </a:r>
            <a:endParaRPr lang="en-AU" dirty="0" smtClean="0"/>
          </a:p>
          <a:p>
            <a:endParaRPr lang="en-AU" dirty="0"/>
          </a:p>
        </p:txBody>
      </p:sp>
      <p:sp>
        <p:nvSpPr>
          <p:cNvPr id="4" name="Footer Placeholder 4"/>
          <p:cNvSpPr>
            <a:spLocks noGrp="1"/>
          </p:cNvSpPr>
          <p:nvPr>
            <p:ph type="ftr" sz="quarter" idx="12"/>
          </p:nvPr>
        </p:nvSpPr>
        <p:spPr/>
        <p:txBody>
          <a:bodyPr/>
          <a:lstStyle/>
          <a:p>
            <a:r>
              <a:rPr lang="en-AU" dirty="0" smtClean="0"/>
              <a:t>ISØQU∆NT Consulting</a:t>
            </a:r>
          </a:p>
        </p:txBody>
      </p:sp>
      <p:pic>
        <p:nvPicPr>
          <p:cNvPr id="13314" name="Picture 2" descr="C:\Users\cathryn\AppData\Local\Microsoft\Windows\Temporary Internet Files\Content.IE5\TQSL6NKR\MP900443617[1].jpg"/>
          <p:cNvPicPr>
            <a:picLocks noChangeAspect="1" noChangeArrowheads="1"/>
          </p:cNvPicPr>
          <p:nvPr/>
        </p:nvPicPr>
        <p:blipFill>
          <a:blip r:embed="rId2" cstate="print"/>
          <a:srcRect l="5368" t="3583"/>
          <a:stretch>
            <a:fillRect/>
          </a:stretch>
        </p:blipFill>
        <p:spPr bwMode="auto">
          <a:xfrm>
            <a:off x="7740352" y="4797152"/>
            <a:ext cx="1269508" cy="1937896"/>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1000"/>
                                        <p:tgtEl>
                                          <p:spTgt spid="3">
                                            <p:txEl>
                                              <p:pRg st="0" end="0"/>
                                            </p:txEl>
                                          </p:spTgt>
                                        </p:tgtEl>
                                      </p:cBhvr>
                                    </p:animEffect>
                                  </p:childTnLst>
                                </p:cTn>
                              </p:par>
                            </p:childTnLst>
                          </p:cTn>
                        </p:par>
                        <p:par>
                          <p:cTn id="8" fill="hold">
                            <p:stCondLst>
                              <p:cond delay="1000"/>
                            </p:stCondLst>
                            <p:childTnLst>
                              <p:par>
                                <p:cTn id="9" presetID="8" presetClass="entr" presetSubtype="16"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amond(in)">
                                      <p:cBhvr>
                                        <p:cTn id="11"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Case Studies</a:t>
            </a:r>
            <a:endParaRPr lang="en-AU" dirty="0"/>
          </a:p>
        </p:txBody>
      </p:sp>
      <p:sp>
        <p:nvSpPr>
          <p:cNvPr id="3" name="Content Placeholder 2"/>
          <p:cNvSpPr>
            <a:spLocks noGrp="1"/>
          </p:cNvSpPr>
          <p:nvPr>
            <p:ph sz="quarter" idx="1"/>
          </p:nvPr>
        </p:nvSpPr>
        <p:spPr>
          <a:xfrm>
            <a:off x="251520" y="1484784"/>
            <a:ext cx="8892480" cy="5040560"/>
          </a:xfrm>
        </p:spPr>
        <p:txBody>
          <a:bodyPr>
            <a:noAutofit/>
          </a:bodyPr>
          <a:lstStyle/>
          <a:p>
            <a:r>
              <a:rPr lang="en-AU" sz="2500" dirty="0" smtClean="0"/>
              <a:t>What is evident from this evaluation is how the Wired Community@Collingwood project has benefited residents and the significant impact of these benefits for many residents. </a:t>
            </a:r>
          </a:p>
          <a:p>
            <a:r>
              <a:rPr lang="en-AU" sz="2500" dirty="0" smtClean="0"/>
              <a:t>It may be Jack talking about getting new recipes from the internet or buying DVD’s from Ebay, </a:t>
            </a:r>
          </a:p>
          <a:p>
            <a:r>
              <a:rPr lang="en-AU" sz="2500" dirty="0" smtClean="0"/>
              <a:t>Anita articulating how important the internet was to her recovery from cancer </a:t>
            </a:r>
          </a:p>
          <a:p>
            <a:r>
              <a:rPr lang="en-AU" sz="2500" dirty="0" smtClean="0"/>
              <a:t>Joan speaking about her passion for the Chinese opera and how happy she is that she can now stream the opera to her flat in Collingwood.  The internet had made a difference to their lives by improving their connection to these things. </a:t>
            </a:r>
          </a:p>
          <a:p>
            <a:endParaRPr lang="en-AU" sz="2500" dirty="0"/>
          </a:p>
        </p:txBody>
      </p:sp>
      <p:sp>
        <p:nvSpPr>
          <p:cNvPr id="4" name="Footer Placeholder 4"/>
          <p:cNvSpPr>
            <a:spLocks noGrp="1"/>
          </p:cNvSpPr>
          <p:nvPr>
            <p:ph type="ftr" sz="quarter" idx="12"/>
          </p:nvPr>
        </p:nvSpPr>
        <p:spPr/>
        <p:txBody>
          <a:bodyPr/>
          <a:lstStyle/>
          <a:p>
            <a:r>
              <a:rPr lang="en-AU" dirty="0" smtClean="0"/>
              <a:t>ISØQU∆NT Consulting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9"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dissolve">
                                      <p:cBhvr>
                                        <p:cTn id="11" dur="1000"/>
                                        <p:tgtEl>
                                          <p:spTgt spid="3">
                                            <p:txEl>
                                              <p:pRg st="0" end="0"/>
                                            </p:txEl>
                                          </p:spTgt>
                                        </p:tgtEl>
                                      </p:cBhvr>
                                    </p:animEffect>
                                  </p:childTnLst>
                                </p:cTn>
                              </p:par>
                            </p:childTnLst>
                          </p:cTn>
                        </p:par>
                        <p:par>
                          <p:cTn id="12" fill="hold">
                            <p:stCondLst>
                              <p:cond delay="2000"/>
                            </p:stCondLst>
                            <p:childTnLst>
                              <p:par>
                                <p:cTn id="13" presetID="8" presetClass="entr" presetSubtype="16" fill="hold"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diamond(in)">
                                      <p:cBhvr>
                                        <p:cTn id="15" dur="1000"/>
                                        <p:tgtEl>
                                          <p:spTgt spid="3">
                                            <p:txEl>
                                              <p:pRg st="1" end="1"/>
                                            </p:txEl>
                                          </p:spTgt>
                                        </p:tgtEl>
                                      </p:cBhvr>
                                    </p:animEffect>
                                  </p:childTnLst>
                                </p:cTn>
                              </p:par>
                            </p:childTnLst>
                          </p:cTn>
                        </p:par>
                        <p:par>
                          <p:cTn id="16" fill="hold">
                            <p:stCondLst>
                              <p:cond delay="3000"/>
                            </p:stCondLst>
                            <p:childTnLst>
                              <p:par>
                                <p:cTn id="17" presetID="8" presetClass="entr" presetSubtype="16"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diamond(in)">
                                      <p:cBhvr>
                                        <p:cTn id="19" dur="1000"/>
                                        <p:tgtEl>
                                          <p:spTgt spid="3">
                                            <p:txEl>
                                              <p:pRg st="2" end="2"/>
                                            </p:txEl>
                                          </p:spTgt>
                                        </p:tgtEl>
                                      </p:cBhvr>
                                    </p:animEffect>
                                  </p:childTnLst>
                                </p:cTn>
                              </p:par>
                            </p:childTnLst>
                          </p:cTn>
                        </p:par>
                        <p:par>
                          <p:cTn id="20" fill="hold">
                            <p:stCondLst>
                              <p:cond delay="4000"/>
                            </p:stCondLst>
                            <p:childTnLst>
                              <p:par>
                                <p:cTn id="21" presetID="8" presetClass="entr" presetSubtype="16" fill="hold"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diamond(in)">
                                      <p:cBhvr>
                                        <p:cTn id="23"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Key Themes</a:t>
            </a:r>
            <a:br>
              <a:rPr lang="en-AU" dirty="0" smtClean="0"/>
            </a:br>
            <a:r>
              <a:rPr lang="en-AU" dirty="0" smtClean="0"/>
              <a:t>Improving health and well-being</a:t>
            </a:r>
            <a:endParaRPr lang="en-AU" dirty="0"/>
          </a:p>
        </p:txBody>
      </p:sp>
      <p:sp>
        <p:nvSpPr>
          <p:cNvPr id="3" name="Content Placeholder 2"/>
          <p:cNvSpPr>
            <a:spLocks noGrp="1"/>
          </p:cNvSpPr>
          <p:nvPr>
            <p:ph sz="quarter" idx="1"/>
          </p:nvPr>
        </p:nvSpPr>
        <p:spPr>
          <a:xfrm>
            <a:off x="251520" y="1600200"/>
            <a:ext cx="8712968" cy="4781128"/>
          </a:xfrm>
        </p:spPr>
        <p:txBody>
          <a:bodyPr>
            <a:noAutofit/>
          </a:bodyPr>
          <a:lstStyle/>
          <a:p>
            <a:pPr>
              <a:spcBef>
                <a:spcPts val="0"/>
              </a:spcBef>
            </a:pPr>
            <a:r>
              <a:rPr lang="en-AU" sz="2300" dirty="0" smtClean="0"/>
              <a:t>The discussion with participants about an improvement to health and well-being was a little surprising, foremost for the fact that participants themselves made the connection.</a:t>
            </a:r>
          </a:p>
          <a:p>
            <a:pPr lvl="1">
              <a:spcBef>
                <a:spcPts val="0"/>
              </a:spcBef>
            </a:pPr>
            <a:r>
              <a:rPr lang="en-AU" sz="2100" i="1" dirty="0" smtClean="0"/>
              <a:t>I play the accordion in Fitzroy.  In China my husband was a director of music.  It has been our life and still important to me.  I like doing it and it is good for the mind. </a:t>
            </a:r>
          </a:p>
          <a:p>
            <a:pPr lvl="1">
              <a:spcBef>
                <a:spcPts val="0"/>
              </a:spcBef>
            </a:pPr>
            <a:r>
              <a:rPr lang="en-AU" sz="2100" i="1" dirty="0" smtClean="0"/>
              <a:t>The computer keeps my mind active.  I got a typing program from the internet because I wanted to learn how to type better on the computer.</a:t>
            </a:r>
          </a:p>
          <a:p>
            <a:pPr lvl="1">
              <a:spcBef>
                <a:spcPts val="0"/>
              </a:spcBef>
            </a:pPr>
            <a:r>
              <a:rPr lang="en-AU" sz="2100" i="1" dirty="0" smtClean="0"/>
              <a:t>The computer has been fantastic, because I am so isolated, I have problems leaving my apartment.  But  I don’t go to the clinic as often now as I think I feel better just being more active, even if it is in my flat. </a:t>
            </a:r>
          </a:p>
          <a:p>
            <a:pPr lvl="1">
              <a:spcBef>
                <a:spcPts val="0"/>
              </a:spcBef>
            </a:pPr>
            <a:r>
              <a:rPr lang="en-AU" sz="2100" i="1" dirty="0" smtClean="0"/>
              <a:t>I use email – I send my friends emails and photos. It helps me feel connected. </a:t>
            </a:r>
          </a:p>
          <a:p>
            <a:pPr lvl="1">
              <a:spcBef>
                <a:spcPts val="0"/>
              </a:spcBef>
            </a:pPr>
            <a:r>
              <a:rPr lang="en-AU" sz="2100" i="1" dirty="0" smtClean="0"/>
              <a:t>I love the computer because I am lonely. And it’s really a window open to the world. You can see everything, and I am happy. </a:t>
            </a:r>
          </a:p>
          <a:p>
            <a:pPr>
              <a:spcBef>
                <a:spcPts val="0"/>
              </a:spcBef>
            </a:pPr>
            <a:endParaRPr lang="en-AU" sz="2100" dirty="0"/>
          </a:p>
        </p:txBody>
      </p:sp>
      <p:sp>
        <p:nvSpPr>
          <p:cNvPr id="4" name="Footer Placeholder 4"/>
          <p:cNvSpPr>
            <a:spLocks noGrp="1"/>
          </p:cNvSpPr>
          <p:nvPr>
            <p:ph type="ftr" sz="quarter" idx="12"/>
          </p:nvPr>
        </p:nvSpPr>
        <p:spPr/>
        <p:txBody>
          <a:bodyPr/>
          <a:lstStyle/>
          <a:p>
            <a:r>
              <a:rPr lang="en-AU" dirty="0" smtClean="0"/>
              <a:t>ISØQU∆NT Consulting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childTnLst>
                          </p:cTn>
                        </p:par>
                        <p:par>
                          <p:cTn id="12" fill="hold">
                            <p:stCondLst>
                              <p:cond delay="1000"/>
                            </p:stCondLst>
                            <p:childTnLst>
                              <p:par>
                                <p:cTn id="13" presetID="9"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par>
                          <p:cTn id="16" fill="hold">
                            <p:stCondLst>
                              <p:cond delay="1500"/>
                            </p:stCondLst>
                            <p:childTnLst>
                              <p:par>
                                <p:cTn id="17" presetID="9"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childTnLst>
                          </p:cTn>
                        </p:par>
                        <p:par>
                          <p:cTn id="20" fill="hold">
                            <p:stCondLst>
                              <p:cond delay="2000"/>
                            </p:stCondLst>
                            <p:childTnLst>
                              <p:par>
                                <p:cTn id="21" presetID="9" presetClass="entr" presetSubtype="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dissolve">
                                      <p:cBhvr>
                                        <p:cTn id="23" dur="500"/>
                                        <p:tgtEl>
                                          <p:spTgt spid="3">
                                            <p:txEl>
                                              <p:pRg st="4" end="4"/>
                                            </p:txEl>
                                          </p:spTgt>
                                        </p:tgtEl>
                                      </p:cBhvr>
                                    </p:animEffect>
                                  </p:childTnLst>
                                </p:cTn>
                              </p:par>
                            </p:childTnLst>
                          </p:cTn>
                        </p:par>
                        <p:par>
                          <p:cTn id="24" fill="hold">
                            <p:stCondLst>
                              <p:cond delay="2500"/>
                            </p:stCondLst>
                            <p:childTnLst>
                              <p:par>
                                <p:cTn id="25" presetID="9" presetClass="entr" presetSubtype="0"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Education and Training</a:t>
            </a:r>
            <a:endParaRPr lang="en-AU" dirty="0"/>
          </a:p>
        </p:txBody>
      </p:sp>
      <p:sp>
        <p:nvSpPr>
          <p:cNvPr id="3" name="Content Placeholder 2"/>
          <p:cNvSpPr>
            <a:spLocks noGrp="1"/>
          </p:cNvSpPr>
          <p:nvPr>
            <p:ph sz="quarter" idx="1"/>
          </p:nvPr>
        </p:nvSpPr>
        <p:spPr/>
        <p:txBody>
          <a:bodyPr>
            <a:noAutofit/>
          </a:bodyPr>
          <a:lstStyle/>
          <a:p>
            <a:pPr lvl="1"/>
            <a:r>
              <a:rPr lang="en-AU" sz="2300" i="1" dirty="0" smtClean="0"/>
              <a:t>I use my computer for searching for a job and that is how I got the job that I have now at the City of Yarra. </a:t>
            </a:r>
          </a:p>
          <a:p>
            <a:pPr lvl="1"/>
            <a:r>
              <a:rPr lang="en-AU" sz="2300" i="1" dirty="0" smtClean="0"/>
              <a:t>More things I would like to learn on the computer so I need to be able to do my own essays on the computer and know how to print it and save it. </a:t>
            </a:r>
          </a:p>
          <a:p>
            <a:pPr lvl="1"/>
            <a:r>
              <a:rPr lang="en-AU" sz="2300" i="1" dirty="0" smtClean="0"/>
              <a:t>Before if I was looking for a job I have to send my resume through the post.  Now I can send on the email.  It is very easy!  I feel very happy about it. </a:t>
            </a:r>
          </a:p>
          <a:p>
            <a:pPr lvl="1"/>
            <a:r>
              <a:rPr lang="en-AU" sz="2300" i="1" dirty="0" smtClean="0"/>
              <a:t>I know that the computer is very important for me, for work. </a:t>
            </a:r>
          </a:p>
          <a:p>
            <a:pPr lvl="1"/>
            <a:r>
              <a:rPr lang="en-AU" sz="2300" i="1" dirty="0" smtClean="0"/>
              <a:t>I have friends who like the computer because they study so far away and they used to have to go to the school library after school but then when they left to come home it was a bit dark. </a:t>
            </a:r>
          </a:p>
          <a:p>
            <a:endParaRPr lang="en-AU" sz="2400" dirty="0" smtClean="0"/>
          </a:p>
          <a:p>
            <a:endParaRPr lang="en-AU" sz="2400" dirty="0"/>
          </a:p>
        </p:txBody>
      </p:sp>
      <p:sp>
        <p:nvSpPr>
          <p:cNvPr id="4" name="Footer Placeholder 4"/>
          <p:cNvSpPr>
            <a:spLocks noGrp="1"/>
          </p:cNvSpPr>
          <p:nvPr>
            <p:ph type="ftr" sz="quarter" idx="12"/>
          </p:nvPr>
        </p:nvSpPr>
        <p:spPr/>
        <p:txBody>
          <a:bodyPr/>
          <a:lstStyle/>
          <a:p>
            <a:r>
              <a:rPr lang="en-AU" dirty="0" smtClean="0"/>
              <a:t>ISØQU∆NT Consulting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3" presetClass="entr" presetSubtype="1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par>
                          <p:cTn id="13" fill="hold">
                            <p:stCondLst>
                              <p:cond delay="1000"/>
                            </p:stCondLst>
                            <p:childTnLst>
                              <p:par>
                                <p:cTn id="14" presetID="2" presetClass="entr" presetSubtype="2" fill="hold" nodeType="afterEffect">
                                  <p:stCondLst>
                                    <p:cond delay="100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7"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18" fill="hold">
                            <p:stCondLst>
                              <p:cond delay="2500"/>
                            </p:stCondLst>
                            <p:childTnLst>
                              <p:par>
                                <p:cTn id="19" presetID="2" presetClass="entr" presetSubtype="2" fill="hold" nodeType="afterEffect">
                                  <p:stCondLst>
                                    <p:cond delay="100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23" fill="hold">
                            <p:stCondLst>
                              <p:cond delay="4000"/>
                            </p:stCondLst>
                            <p:childTnLst>
                              <p:par>
                                <p:cTn id="24" presetID="2" presetClass="entr" presetSubtype="2" fill="hold" nodeType="afterEffect">
                                  <p:stCondLst>
                                    <p:cond delay="100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additive="base">
                                        <p:cTn id="26"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7"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Community and Culture</a:t>
            </a:r>
            <a:endParaRPr lang="en-AU" dirty="0"/>
          </a:p>
        </p:txBody>
      </p:sp>
      <p:sp>
        <p:nvSpPr>
          <p:cNvPr id="3" name="Content Placeholder 2"/>
          <p:cNvSpPr>
            <a:spLocks noGrp="1"/>
          </p:cNvSpPr>
          <p:nvPr>
            <p:ph sz="quarter" idx="1"/>
          </p:nvPr>
        </p:nvSpPr>
        <p:spPr/>
        <p:txBody>
          <a:bodyPr>
            <a:normAutofit/>
          </a:bodyPr>
          <a:lstStyle/>
          <a:p>
            <a:pPr lvl="1"/>
            <a:r>
              <a:rPr lang="en-AU" sz="2400" i="1" dirty="0" smtClean="0"/>
              <a:t>I do use that (the Collingwood intranet site) I like to see the weather. </a:t>
            </a:r>
          </a:p>
          <a:p>
            <a:pPr lvl="1"/>
            <a:r>
              <a:rPr lang="en-AU" sz="2400" i="1" dirty="0" smtClean="0"/>
              <a:t>The internet is important for my son for school etc. it’s good for him to check his football club site to make sure nothing has been changed.</a:t>
            </a:r>
          </a:p>
          <a:p>
            <a:pPr lvl="1"/>
            <a:r>
              <a:rPr lang="en-AU" sz="2400" i="1" dirty="0" smtClean="0"/>
              <a:t>I was also able to look up about my heritage which is wonderful, and I can just get on to MSN, what the latest goss, you know I love to read about Posh and Becks and all those celebrities.</a:t>
            </a:r>
          </a:p>
          <a:p>
            <a:pPr lvl="1"/>
            <a:r>
              <a:rPr lang="en-AU" sz="2400" i="1" dirty="0" smtClean="0"/>
              <a:t>I always read the local Collingwood information.  It just makes you feel like you have a community – you know with things happening and it even has its own space on the web. </a:t>
            </a:r>
          </a:p>
          <a:p>
            <a:endParaRPr lang="en-AU" sz="2400" dirty="0"/>
          </a:p>
        </p:txBody>
      </p:sp>
      <p:sp>
        <p:nvSpPr>
          <p:cNvPr id="4" name="Footer Placeholder 4"/>
          <p:cNvSpPr>
            <a:spLocks noGrp="1"/>
          </p:cNvSpPr>
          <p:nvPr>
            <p:ph type="ftr" sz="quarter" idx="12"/>
          </p:nvPr>
        </p:nvSpPr>
        <p:spPr/>
        <p:txBody>
          <a:bodyPr/>
          <a:lstStyle/>
          <a:p>
            <a:r>
              <a:rPr lang="en-AU" dirty="0" smtClean="0"/>
              <a:t>ISØQU∆NT Consulting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nodeType="afterEffect">
                                  <p:stCondLst>
                                    <p:cond delay="10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childTnLst>
                          </p:cTn>
                        </p:par>
                        <p:par>
                          <p:cTn id="12" fill="hold">
                            <p:stCondLst>
                              <p:cond delay="2000"/>
                            </p:stCondLst>
                            <p:childTnLst>
                              <p:par>
                                <p:cTn id="13" presetID="5" presetClass="entr" presetSubtype="10" fill="hold" nodeType="afterEffect">
                                  <p:stCondLst>
                                    <p:cond delay="10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500"/>
                                        <p:tgtEl>
                                          <p:spTgt spid="3">
                                            <p:txEl>
                                              <p:pRg st="2" end="2"/>
                                            </p:txEl>
                                          </p:spTgt>
                                        </p:tgtEl>
                                      </p:cBhvr>
                                    </p:animEffect>
                                  </p:childTnLst>
                                </p:cTn>
                              </p:par>
                            </p:childTnLst>
                          </p:cTn>
                        </p:par>
                        <p:par>
                          <p:cTn id="16" fill="hold">
                            <p:stCondLst>
                              <p:cond delay="3500"/>
                            </p:stCondLst>
                            <p:childTnLst>
                              <p:par>
                                <p:cTn id="17" presetID="3" presetClass="entr" presetSubtype="10" fill="hold" nodeType="afterEffect">
                                  <p:stCondLst>
                                    <p:cond delay="100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linds(horizontal)">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Communication - Connection to the World</a:t>
            </a:r>
            <a:endParaRPr lang="en-AU" dirty="0"/>
          </a:p>
        </p:txBody>
      </p:sp>
      <p:sp>
        <p:nvSpPr>
          <p:cNvPr id="3" name="Content Placeholder 2"/>
          <p:cNvSpPr>
            <a:spLocks noGrp="1"/>
          </p:cNvSpPr>
          <p:nvPr>
            <p:ph sz="quarter" idx="1"/>
          </p:nvPr>
        </p:nvSpPr>
        <p:spPr/>
        <p:txBody>
          <a:bodyPr/>
          <a:lstStyle/>
          <a:p>
            <a:pPr lvl="1"/>
            <a:r>
              <a:rPr lang="en-AU" i="1" dirty="0" smtClean="0"/>
              <a:t>I email my home and I send photos back home and I use the webcam. </a:t>
            </a:r>
          </a:p>
          <a:p>
            <a:pPr lvl="1"/>
            <a:r>
              <a:rPr lang="en-AU" i="1" dirty="0" smtClean="0"/>
              <a:t>I talk to my children’s school as well, so I email my daughters teacher and then he will email me back if I have any question or just need to talk to him. </a:t>
            </a:r>
          </a:p>
          <a:p>
            <a:pPr lvl="1"/>
            <a:r>
              <a:rPr lang="en-AU" i="1" dirty="0" smtClean="0"/>
              <a:t>I also read news from home.</a:t>
            </a:r>
          </a:p>
          <a:p>
            <a:pPr lvl="1"/>
            <a:r>
              <a:rPr lang="en-AU" i="1" dirty="0" smtClean="0"/>
              <a:t>I also talk to my brother on MSN because he is in USA. </a:t>
            </a:r>
          </a:p>
          <a:p>
            <a:pPr lvl="1"/>
            <a:r>
              <a:rPr lang="en-AU" i="1" dirty="0" smtClean="0"/>
              <a:t>I also use the computer as a music player. </a:t>
            </a:r>
          </a:p>
          <a:p>
            <a:pPr lvl="1"/>
            <a:r>
              <a:rPr lang="en-AU" i="1" dirty="0" smtClean="0"/>
              <a:t>I use the email to contact my brother and my mate. </a:t>
            </a:r>
          </a:p>
          <a:p>
            <a:endParaRPr lang="en-AU" dirty="0" smtClean="0"/>
          </a:p>
          <a:p>
            <a:endParaRPr lang="en-AU" dirty="0"/>
          </a:p>
        </p:txBody>
      </p:sp>
      <p:sp>
        <p:nvSpPr>
          <p:cNvPr id="4" name="Footer Placeholder 4"/>
          <p:cNvSpPr>
            <a:spLocks noGrp="1"/>
          </p:cNvSpPr>
          <p:nvPr>
            <p:ph type="ftr" sz="quarter" idx="12"/>
          </p:nvPr>
        </p:nvSpPr>
        <p:spPr/>
        <p:txBody>
          <a:bodyPr/>
          <a:lstStyle/>
          <a:p>
            <a:r>
              <a:rPr lang="en-AU" dirty="0" smtClean="0"/>
              <a:t>ISØQU∆NT Consulting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2" fill="hold"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3"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4" presetClass="entr" presetSubtype="16" fill="hold"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500"/>
                                        <p:tgtEl>
                                          <p:spTgt spid="3">
                                            <p:txEl>
                                              <p:pRg st="4" end="4"/>
                                            </p:txEl>
                                          </p:spTgt>
                                        </p:tgtEl>
                                      </p:cBhvr>
                                    </p:animEffect>
                                  </p:childTnLst>
                                </p:cTn>
                              </p:par>
                            </p:childTnLst>
                          </p:cTn>
                        </p:par>
                        <p:par>
                          <p:cTn id="28" fill="hold">
                            <p:stCondLst>
                              <p:cond delay="2500"/>
                            </p:stCondLst>
                            <p:childTnLst>
                              <p:par>
                                <p:cTn id="29" presetID="2" presetClass="entr" presetSubtype="4" fill="hold"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28600"/>
            <a:ext cx="9036496" cy="990600"/>
          </a:xfrm>
        </p:spPr>
        <p:txBody>
          <a:bodyPr>
            <a:normAutofit fontScale="90000"/>
          </a:bodyPr>
          <a:lstStyle/>
          <a:p>
            <a:r>
              <a:rPr lang="en-AU" dirty="0" smtClean="0"/>
              <a:t>Communication - Connection to the World </a:t>
            </a:r>
            <a:r>
              <a:rPr lang="en-AU" sz="2700" dirty="0" smtClean="0"/>
              <a:t>(cont.)</a:t>
            </a:r>
            <a:endParaRPr lang="en-AU" sz="2700" dirty="0"/>
          </a:p>
        </p:txBody>
      </p:sp>
      <p:sp>
        <p:nvSpPr>
          <p:cNvPr id="3" name="Content Placeholder 2"/>
          <p:cNvSpPr>
            <a:spLocks noGrp="1"/>
          </p:cNvSpPr>
          <p:nvPr>
            <p:ph sz="quarter" idx="1"/>
          </p:nvPr>
        </p:nvSpPr>
        <p:spPr/>
        <p:txBody>
          <a:bodyPr>
            <a:normAutofit/>
          </a:bodyPr>
          <a:lstStyle/>
          <a:p>
            <a:pPr lvl="1"/>
            <a:r>
              <a:rPr lang="en-AU" sz="2300" i="1" dirty="0" smtClean="0"/>
              <a:t>I read the news on the internet as well. I read the world news, I was interested in the Italian Prime Minister yesterday.  I read about politics, all the stuff about Iraq, how Britain is pulling out and leaving it all up to the Americans, I think Australia needs to pull out now, I just go in there every day and have a look.</a:t>
            </a:r>
          </a:p>
          <a:p>
            <a:pPr lvl="1"/>
            <a:r>
              <a:rPr lang="en-AU" sz="2300" i="1" dirty="0" smtClean="0"/>
              <a:t>I wrote a lot of letters to politicians, I have handwritten a lot of letters in the past, after 9/11 after the US invaded Iraq, I wrote a thesis, about 20 or 30 pages long,  on my perceptions, I sent one to John Howard, Tony Blair, Condalesa Rice, George Bush – I got three letters back from John Howard’s office - one from Senator Heffner, and 2 from John Howard’s Office. </a:t>
            </a:r>
          </a:p>
        </p:txBody>
      </p:sp>
      <p:sp>
        <p:nvSpPr>
          <p:cNvPr id="4" name="Footer Placeholder 3"/>
          <p:cNvSpPr>
            <a:spLocks noGrp="1"/>
          </p:cNvSpPr>
          <p:nvPr>
            <p:ph type="ftr" sz="quarter" idx="12"/>
          </p:nvPr>
        </p:nvSpPr>
        <p:spPr/>
        <p:txBody>
          <a:bodyPr/>
          <a:lstStyle/>
          <a:p>
            <a:r>
              <a:rPr lang="en-AU" dirty="0" smtClean="0"/>
              <a:t>ISØQU∆NT Consulting</a:t>
            </a:r>
            <a:endParaRPr lang="en-AU"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5" presetClass="entr" presetSubtype="10" fill="hold" nodeType="afterEffect">
                                  <p:stCondLst>
                                    <p:cond delay="100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Conclusions</a:t>
            </a:r>
            <a:endParaRPr lang="en-AU" dirty="0"/>
          </a:p>
        </p:txBody>
      </p:sp>
      <p:sp>
        <p:nvSpPr>
          <p:cNvPr id="3" name="Content Placeholder 2"/>
          <p:cNvSpPr>
            <a:spLocks noGrp="1"/>
          </p:cNvSpPr>
          <p:nvPr>
            <p:ph sz="quarter" idx="1"/>
          </p:nvPr>
        </p:nvSpPr>
        <p:spPr/>
        <p:txBody>
          <a:bodyPr/>
          <a:lstStyle/>
          <a:p>
            <a:r>
              <a:rPr lang="en-AU" dirty="0" smtClean="0"/>
              <a:t>One of the key learnings for this project is the importance of partnership, collaboration and organisational management.   Where there has been an absence of these elements they have been identified as barriers to the projects successful implementation.   To support change in communities that are faced with long term disadvantage it will require Government to consider how they do business.</a:t>
            </a:r>
            <a:endParaRPr lang="en-AU" dirty="0"/>
          </a:p>
        </p:txBody>
      </p:sp>
      <p:sp>
        <p:nvSpPr>
          <p:cNvPr id="4" name="Footer Placeholder 4"/>
          <p:cNvSpPr>
            <a:spLocks noGrp="1"/>
          </p:cNvSpPr>
          <p:nvPr>
            <p:ph type="ftr" sz="quarter" idx="12"/>
          </p:nvPr>
        </p:nvSpPr>
        <p:spPr/>
        <p:txBody>
          <a:bodyPr/>
          <a:lstStyle/>
          <a:p>
            <a:r>
              <a:rPr lang="en-AU" dirty="0" smtClean="0"/>
              <a:t>ISØQU∆NT Consulting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04664"/>
            <a:ext cx="8280920" cy="5078313"/>
          </a:xfrm>
          <a:prstGeom prst="rect">
            <a:avLst/>
          </a:prstGeom>
        </p:spPr>
        <p:txBody>
          <a:bodyPr wrap="square">
            <a:spAutoFit/>
          </a:bodyPr>
          <a:lstStyle/>
          <a:p>
            <a:pPr algn="ctr"/>
            <a:r>
              <a:rPr lang="en-AU" sz="3600" dirty="0" smtClean="0"/>
              <a:t>Being on the wrong side of the digital divide in the twenty first century disconnects you from a part of a world that many take for granted. </a:t>
            </a:r>
          </a:p>
          <a:p>
            <a:pPr algn="ctr"/>
            <a:endParaRPr lang="en-AU" sz="3600" dirty="0" smtClean="0"/>
          </a:p>
          <a:p>
            <a:pPr algn="ctr"/>
            <a:r>
              <a:rPr lang="en-AU" sz="3600" dirty="0" smtClean="0"/>
              <a:t>At Collingwood these participants are making those connections on a daily basis and are excited about the new possibilities of being a part of the available technology.</a:t>
            </a:r>
            <a:endParaRPr lang="en-AU" sz="3600" dirty="0"/>
          </a:p>
        </p:txBody>
      </p:sp>
      <p:sp>
        <p:nvSpPr>
          <p:cNvPr id="5" name="Subtitle 4"/>
          <p:cNvSpPr>
            <a:spLocks noGrp="1"/>
          </p:cNvSpPr>
          <p:nvPr>
            <p:ph type="subTitle" idx="1"/>
          </p:nvPr>
        </p:nvSpPr>
        <p:spPr/>
        <p:txBody>
          <a:bodyPr/>
          <a:lstStyle/>
          <a:p>
            <a:pPr algn="r"/>
            <a:r>
              <a:rPr lang="en-AU" b="1" dirty="0" smtClean="0">
                <a:latin typeface="Bradley Hand ITC" pitchFamily="66" charset="0"/>
              </a:rPr>
              <a:t>ISØQU∆NT Consulting</a:t>
            </a:r>
            <a:endParaRPr lang="en-AU" dirty="0" smtClean="0">
              <a:latin typeface="Bradley Hand ITC"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Objectives</a:t>
            </a:r>
            <a:endParaRPr lang="en-US" dirty="0"/>
          </a:p>
        </p:txBody>
      </p:sp>
      <p:sp>
        <p:nvSpPr>
          <p:cNvPr id="3" name="Content Placeholder 2"/>
          <p:cNvSpPr>
            <a:spLocks noGrp="1"/>
          </p:cNvSpPr>
          <p:nvPr>
            <p:ph sz="quarter" idx="1"/>
          </p:nvPr>
        </p:nvSpPr>
        <p:spPr/>
        <p:txBody>
          <a:bodyPr/>
          <a:lstStyle/>
          <a:p>
            <a:r>
              <a:rPr lang="en-US" dirty="0" smtClean="0"/>
              <a:t>The project objectives: </a:t>
            </a:r>
          </a:p>
          <a:p>
            <a:pPr lvl="1"/>
            <a:r>
              <a:rPr lang="en-US" dirty="0" smtClean="0"/>
              <a:t>improve the social and economic circumstances of the Collingwood Public Housing Estate; </a:t>
            </a:r>
          </a:p>
          <a:p>
            <a:pPr lvl="1"/>
            <a:r>
              <a:rPr lang="en-AU" dirty="0" smtClean="0"/>
              <a:t>strengthen the capacity and cohesiveness of the community and its networks; and</a:t>
            </a:r>
            <a:endParaRPr lang="en-US" dirty="0" smtClean="0"/>
          </a:p>
          <a:p>
            <a:pPr lvl="1"/>
            <a:r>
              <a:rPr lang="en-AU" dirty="0" smtClean="0"/>
              <a:t>provide access to Information Communication Technology for those normally excluded from its benefits thereby increasing skills and access for Collingwood housing estate residents. </a:t>
            </a:r>
            <a:endParaRPr lang="en-US" dirty="0" smtClean="0"/>
          </a:p>
          <a:p>
            <a:pPr lvl="1"/>
            <a:endParaRPr lang="en-US" dirty="0"/>
          </a:p>
        </p:txBody>
      </p:sp>
      <p:sp>
        <p:nvSpPr>
          <p:cNvPr id="10" name="Footer Placeholder 4"/>
          <p:cNvSpPr>
            <a:spLocks noGrp="1"/>
          </p:cNvSpPr>
          <p:nvPr>
            <p:ph type="ftr" sz="quarter" idx="12"/>
          </p:nvPr>
        </p:nvSpPr>
        <p:spPr/>
        <p:txBody>
          <a:bodyPr/>
          <a:lstStyle/>
          <a:p>
            <a:r>
              <a:rPr lang="en-AU" dirty="0" smtClean="0"/>
              <a:t>ISØQU∆NT Consulting</a:t>
            </a:r>
          </a:p>
        </p:txBody>
      </p:sp>
      <p:pic>
        <p:nvPicPr>
          <p:cNvPr id="5" name="Picture 4" descr="dreamstime_4159239.jpg"/>
          <p:cNvPicPr>
            <a:picLocks noChangeAspect="1"/>
          </p:cNvPicPr>
          <p:nvPr/>
        </p:nvPicPr>
        <p:blipFill>
          <a:blip r:embed="rId2" cstate="print"/>
          <a:stretch>
            <a:fillRect/>
          </a:stretch>
        </p:blipFill>
        <p:spPr>
          <a:xfrm>
            <a:off x="7067450" y="5517232"/>
            <a:ext cx="1635200" cy="1033696"/>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par>
                          <p:cTn id="8" fill="hold">
                            <p:stCondLst>
                              <p:cond delay="500"/>
                            </p:stCondLst>
                            <p:childTnLst>
                              <p:par>
                                <p:cTn id="9" presetID="4" presetClass="entr" presetSubtype="16"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ox(in)">
                                      <p:cBhvr>
                                        <p:cTn id="11" dur="1000"/>
                                        <p:tgtEl>
                                          <p:spTgt spid="3">
                                            <p:txEl>
                                              <p:pRg st="1" end="1"/>
                                            </p:txEl>
                                          </p:spTgt>
                                        </p:tgtEl>
                                      </p:cBhvr>
                                    </p:animEffect>
                                  </p:childTnLst>
                                </p:cTn>
                              </p:par>
                            </p:childTnLst>
                          </p:cTn>
                        </p:par>
                        <p:par>
                          <p:cTn id="12" fill="hold">
                            <p:stCondLst>
                              <p:cond delay="1500"/>
                            </p:stCondLst>
                            <p:childTnLst>
                              <p:par>
                                <p:cTn id="13" presetID="4" presetClass="entr" presetSubtype="16"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ox(in)">
                                      <p:cBhvr>
                                        <p:cTn id="15" dur="1000"/>
                                        <p:tgtEl>
                                          <p:spTgt spid="3">
                                            <p:txEl>
                                              <p:pRg st="2" end="2"/>
                                            </p:txEl>
                                          </p:spTgt>
                                        </p:tgtEl>
                                      </p:cBhvr>
                                    </p:animEffect>
                                  </p:childTnLst>
                                </p:cTn>
                              </p:par>
                            </p:childTnLst>
                          </p:cTn>
                        </p:par>
                        <p:par>
                          <p:cTn id="16" fill="hold">
                            <p:stCondLst>
                              <p:cond delay="2500"/>
                            </p:stCondLst>
                            <p:childTnLst>
                              <p:par>
                                <p:cTn id="17" presetID="5" presetClass="entr" presetSubtype="1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checkerboard(across)">
                                      <p:cBhvr>
                                        <p:cTn id="19"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Contact Info</a:t>
            </a:r>
            <a:endParaRPr lang="en-AU" dirty="0"/>
          </a:p>
        </p:txBody>
      </p:sp>
      <p:sp>
        <p:nvSpPr>
          <p:cNvPr id="3" name="Content Placeholder 2"/>
          <p:cNvSpPr>
            <a:spLocks noGrp="1"/>
          </p:cNvSpPr>
          <p:nvPr>
            <p:ph sz="quarter" idx="1"/>
          </p:nvPr>
        </p:nvSpPr>
        <p:spPr/>
        <p:txBody>
          <a:bodyPr/>
          <a:lstStyle/>
          <a:p>
            <a:endParaRPr lang="en-AU" dirty="0" smtClean="0"/>
          </a:p>
          <a:p>
            <a:r>
              <a:rPr lang="en-AU" dirty="0" smtClean="0"/>
              <a:t>Associate Professor Theo Papadopoulos		    </a:t>
            </a:r>
            <a:r>
              <a:rPr lang="en-AU" dirty="0" smtClean="0">
                <a:hlinkClick r:id="rId2"/>
              </a:rPr>
              <a:t>Theo@isoquant.com.au </a:t>
            </a:r>
            <a:r>
              <a:rPr lang="en-AU" dirty="0" smtClean="0"/>
              <a:t>	</a:t>
            </a:r>
          </a:p>
          <a:p>
            <a:r>
              <a:rPr lang="en-AU" dirty="0" smtClean="0"/>
              <a:t>Associate Professor Robyn Broadbent	              </a:t>
            </a:r>
            <a:r>
              <a:rPr lang="en-AU" dirty="0" smtClean="0">
                <a:hlinkClick r:id="rId3"/>
              </a:rPr>
              <a:t>Robyn.Broadbent@vu.edu.au</a:t>
            </a:r>
            <a:endParaRPr lang="en-AU" dirty="0" smtClean="0"/>
          </a:p>
          <a:p>
            <a:endParaRPr lang="en-AU" dirty="0" smtClean="0"/>
          </a:p>
        </p:txBody>
      </p:sp>
      <p:sp>
        <p:nvSpPr>
          <p:cNvPr id="4" name="Footer Placeholder 3"/>
          <p:cNvSpPr>
            <a:spLocks noGrp="1"/>
          </p:cNvSpPr>
          <p:nvPr>
            <p:ph type="ftr" sz="quarter" idx="12"/>
          </p:nvPr>
        </p:nvSpPr>
        <p:spPr/>
        <p:txBody>
          <a:bodyPr/>
          <a:lstStyle/>
          <a:p>
            <a:r>
              <a:rPr lang="en-AU" dirty="0" smtClean="0"/>
              <a:t>ISØQU∆NT Consulting</a:t>
            </a:r>
            <a:endParaRPr lang="en-AU"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There were lots of lessons.  </a:t>
            </a:r>
            <a:br>
              <a:rPr lang="en-AU" dirty="0" smtClean="0"/>
            </a:br>
            <a:r>
              <a:rPr lang="en-AU" dirty="0" smtClean="0"/>
              <a:t>This was a very ambitious project!</a:t>
            </a:r>
            <a:endParaRPr lang="en-AU" dirty="0"/>
          </a:p>
        </p:txBody>
      </p:sp>
      <p:sp>
        <p:nvSpPr>
          <p:cNvPr id="3" name="Content Placeholder 2"/>
          <p:cNvSpPr>
            <a:spLocks noGrp="1"/>
          </p:cNvSpPr>
          <p:nvPr>
            <p:ph sz="quarter" idx="1"/>
          </p:nvPr>
        </p:nvSpPr>
        <p:spPr/>
        <p:txBody>
          <a:bodyPr>
            <a:noAutofit/>
          </a:bodyPr>
          <a:lstStyle/>
          <a:p>
            <a:r>
              <a:rPr lang="en-AU" sz="2500" dirty="0" smtClean="0"/>
              <a:t>The project needed Government to partner, not just provide funds.   </a:t>
            </a:r>
          </a:p>
          <a:p>
            <a:r>
              <a:rPr lang="en-AU" sz="2500" dirty="0" smtClean="0"/>
              <a:t>The ICT infrastructure chosen was a challenge to get optimum delivery.</a:t>
            </a:r>
          </a:p>
          <a:p>
            <a:r>
              <a:rPr lang="en-AU" sz="2500" dirty="0" smtClean="0"/>
              <a:t>Residents had to be engaged because in the absence of their own social capital, personal and associational networks, they required individual support to even get in the front door of the Wired Project Office.   </a:t>
            </a:r>
          </a:p>
          <a:p>
            <a:r>
              <a:rPr lang="en-AU" sz="2500" dirty="0" smtClean="0"/>
              <a:t>Some residents do not move outside a very restricted survival regime; reluctant to participate in new initiatives, for fear of further failure, lack of income and fragile mental health.  </a:t>
            </a:r>
          </a:p>
          <a:p>
            <a:endParaRPr lang="en-AU" sz="2500" dirty="0"/>
          </a:p>
        </p:txBody>
      </p:sp>
      <p:sp>
        <p:nvSpPr>
          <p:cNvPr id="6" name="Footer Placeholder 4"/>
          <p:cNvSpPr>
            <a:spLocks noGrp="1"/>
          </p:cNvSpPr>
          <p:nvPr>
            <p:ph type="ftr" sz="quarter" idx="12"/>
          </p:nvPr>
        </p:nvSpPr>
        <p:spPr/>
        <p:txBody>
          <a:bodyPr/>
          <a:lstStyle/>
          <a:p>
            <a:r>
              <a:rPr lang="en-AU" dirty="0" smtClean="0"/>
              <a:t>ISØQU∆NT Consulting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linds(horizontal)">
                                      <p:cBhvr>
                                        <p:cTn id="11" dur="500"/>
                                        <p:tgtEl>
                                          <p:spTgt spid="3">
                                            <p:txEl>
                                              <p:pRg st="1" end="1"/>
                                            </p:txEl>
                                          </p:spTgt>
                                        </p:tgtEl>
                                      </p:cBhvr>
                                    </p:animEffect>
                                  </p:childTnLst>
                                </p:cTn>
                              </p:par>
                            </p:childTnLst>
                          </p:cTn>
                        </p:par>
                        <p:par>
                          <p:cTn id="12" fill="hold">
                            <p:stCondLst>
                              <p:cond delay="1000"/>
                            </p:stCondLst>
                            <p:childTnLst>
                              <p:par>
                                <p:cTn id="13" presetID="8" presetClass="entr" presetSubtype="16"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amond(in)">
                                      <p:cBhvr>
                                        <p:cTn id="15" dur="500"/>
                                        <p:tgtEl>
                                          <p:spTgt spid="3">
                                            <p:txEl>
                                              <p:pRg st="2" end="2"/>
                                            </p:txEl>
                                          </p:spTgt>
                                        </p:tgtEl>
                                      </p:cBhvr>
                                    </p:animEffect>
                                  </p:childTnLst>
                                </p:cTn>
                              </p:par>
                            </p:childTnLst>
                          </p:cTn>
                        </p:par>
                        <p:par>
                          <p:cTn id="16" fill="hold">
                            <p:stCondLst>
                              <p:cond delay="1500"/>
                            </p:stCondLst>
                            <p:childTnLst>
                              <p:par>
                                <p:cTn id="17" presetID="8" presetClass="entr" presetSubtype="16"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amond(in)">
                                      <p:cBhvr>
                                        <p:cTn id="19"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AU" dirty="0" smtClean="0"/>
              <a:t>Why an ICT project – because the Digital Divide is Real</a:t>
            </a:r>
            <a:endParaRPr lang="en-AU" dirty="0"/>
          </a:p>
        </p:txBody>
      </p:sp>
      <p:sp>
        <p:nvSpPr>
          <p:cNvPr id="5" name="Content Placeholder 4"/>
          <p:cNvSpPr>
            <a:spLocks noGrp="1"/>
          </p:cNvSpPr>
          <p:nvPr>
            <p:ph sz="quarter" idx="1"/>
          </p:nvPr>
        </p:nvSpPr>
        <p:spPr>
          <a:xfrm>
            <a:off x="251520" y="2348880"/>
            <a:ext cx="8712968" cy="3747120"/>
          </a:xfrm>
        </p:spPr>
        <p:txBody>
          <a:bodyPr/>
          <a:lstStyle/>
          <a:p>
            <a:r>
              <a:rPr lang="en-AU" dirty="0" smtClean="0"/>
              <a:t>There is increasing evidence that the lack of access to information and communication technology (ICT) or the ‘digital divide’ severely limits education, employment and economic prospects. </a:t>
            </a:r>
            <a:endParaRPr lang="en-AU" dirty="0"/>
          </a:p>
        </p:txBody>
      </p:sp>
      <p:sp>
        <p:nvSpPr>
          <p:cNvPr id="6" name="Footer Placeholder 4"/>
          <p:cNvSpPr>
            <a:spLocks noGrp="1"/>
          </p:cNvSpPr>
          <p:nvPr>
            <p:ph type="ftr" sz="quarter" idx="12"/>
          </p:nvPr>
        </p:nvSpPr>
        <p:spPr/>
        <p:txBody>
          <a:bodyPr/>
          <a:lstStyle/>
          <a:p>
            <a:r>
              <a:rPr lang="en-AU" dirty="0" smtClean="0"/>
              <a:t>ISØQU∆NT Consulting</a:t>
            </a:r>
          </a:p>
        </p:txBody>
      </p:sp>
      <p:pic>
        <p:nvPicPr>
          <p:cNvPr id="2050" name="Picture 2" descr="C:\Users\cathryn\AppData\Local\Microsoft\Windows\Temporary Internet Files\Content.IE5\OHHCSLH3\MP900387729[1].jpg"/>
          <p:cNvPicPr>
            <a:picLocks noChangeAspect="1" noChangeArrowheads="1"/>
          </p:cNvPicPr>
          <p:nvPr/>
        </p:nvPicPr>
        <p:blipFill>
          <a:blip r:embed="rId2" cstate="print">
            <a:duotone>
              <a:schemeClr val="accent1">
                <a:shade val="45000"/>
                <a:satMod val="135000"/>
              </a:schemeClr>
              <a:prstClr val="white"/>
            </a:duotone>
          </a:blip>
          <a:srcRect/>
          <a:stretch>
            <a:fillRect/>
          </a:stretch>
        </p:blipFill>
        <p:spPr bwMode="auto">
          <a:xfrm>
            <a:off x="6372200" y="4797152"/>
            <a:ext cx="2523644" cy="1800200"/>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Context of the Digital Divide</a:t>
            </a:r>
            <a:endParaRPr lang="en-AU" dirty="0"/>
          </a:p>
        </p:txBody>
      </p:sp>
      <p:sp>
        <p:nvSpPr>
          <p:cNvPr id="3" name="Content Placeholder 2"/>
          <p:cNvSpPr>
            <a:spLocks noGrp="1"/>
          </p:cNvSpPr>
          <p:nvPr>
            <p:ph sz="quarter" idx="1"/>
          </p:nvPr>
        </p:nvSpPr>
        <p:spPr/>
        <p:txBody>
          <a:bodyPr>
            <a:normAutofit/>
          </a:bodyPr>
          <a:lstStyle/>
          <a:p>
            <a:pPr>
              <a:buNone/>
            </a:pPr>
            <a:r>
              <a:rPr lang="en-AU" dirty="0" smtClean="0"/>
              <a:t>Research demonstrates that people on </a:t>
            </a:r>
          </a:p>
          <a:p>
            <a:r>
              <a:rPr lang="en-AU" dirty="0" smtClean="0"/>
              <a:t>low incomes, </a:t>
            </a:r>
          </a:p>
          <a:p>
            <a:r>
              <a:rPr lang="en-AU" dirty="0" smtClean="0"/>
              <a:t>without tertiary education, </a:t>
            </a:r>
          </a:p>
          <a:p>
            <a:r>
              <a:rPr lang="en-AU" dirty="0" smtClean="0"/>
              <a:t>living in rural/remote areas, </a:t>
            </a:r>
          </a:p>
          <a:p>
            <a:r>
              <a:rPr lang="en-AU" dirty="0" smtClean="0"/>
              <a:t>of Indigenous heritage, </a:t>
            </a:r>
          </a:p>
          <a:p>
            <a:r>
              <a:rPr lang="en-AU" dirty="0" smtClean="0"/>
              <a:t>with disabilities, </a:t>
            </a:r>
          </a:p>
          <a:p>
            <a:r>
              <a:rPr lang="en-AU" dirty="0" smtClean="0"/>
              <a:t>with a language background other than English and aged over 55 ........can lack opportunities to access the internet; compounding their  disadvantage.</a:t>
            </a:r>
          </a:p>
        </p:txBody>
      </p:sp>
      <p:sp>
        <p:nvSpPr>
          <p:cNvPr id="9" name="Footer Placeholder 8"/>
          <p:cNvSpPr>
            <a:spLocks noGrp="1"/>
          </p:cNvSpPr>
          <p:nvPr>
            <p:ph type="ftr" sz="quarter" idx="12"/>
          </p:nvPr>
        </p:nvSpPr>
        <p:spPr/>
        <p:txBody>
          <a:bodyPr/>
          <a:lstStyle/>
          <a:p>
            <a:r>
              <a:rPr lang="en-AU" dirty="0" smtClean="0"/>
              <a:t>ISØQU∆NT Consulting</a:t>
            </a:r>
            <a:endParaRPr lang="en-AU"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checkerboard(across)">
                                      <p:cBhvr>
                                        <p:cTn id="11" dur="500"/>
                                        <p:tgtEl>
                                          <p:spTgt spid="3">
                                            <p:txEl>
                                              <p:pRg st="1" end="1"/>
                                            </p:txEl>
                                          </p:spTgt>
                                        </p:tgtEl>
                                      </p:cBhvr>
                                    </p:animEffect>
                                  </p:childTnLst>
                                </p:cTn>
                              </p:par>
                            </p:childTnLst>
                          </p:cTn>
                        </p:par>
                        <p:par>
                          <p:cTn id="12" fill="hold">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500"/>
                                        <p:tgtEl>
                                          <p:spTgt spid="3">
                                            <p:txEl>
                                              <p:pRg st="2" end="2"/>
                                            </p:txEl>
                                          </p:spTgt>
                                        </p:tgtEl>
                                      </p:cBhvr>
                                    </p:animEffect>
                                  </p:childTnLst>
                                </p:cTn>
                              </p:par>
                            </p:childTnLst>
                          </p:cTn>
                        </p:par>
                        <p:par>
                          <p:cTn id="16" fill="hold">
                            <p:stCondLst>
                              <p:cond delay="1500"/>
                            </p:stCondLst>
                            <p:childTnLst>
                              <p:par>
                                <p:cTn id="17" presetID="5" presetClass="entr" presetSubtype="1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checkerboard(across)">
                                      <p:cBhvr>
                                        <p:cTn id="19" dur="500"/>
                                        <p:tgtEl>
                                          <p:spTgt spid="3">
                                            <p:txEl>
                                              <p:pRg st="3" end="3"/>
                                            </p:txEl>
                                          </p:spTgt>
                                        </p:tgtEl>
                                      </p:cBhvr>
                                    </p:animEffect>
                                  </p:childTnLst>
                                </p:cTn>
                              </p:par>
                            </p:childTnLst>
                          </p:cTn>
                        </p:par>
                        <p:par>
                          <p:cTn id="20" fill="hold">
                            <p:stCondLst>
                              <p:cond delay="2000"/>
                            </p:stCondLst>
                            <p:childTnLst>
                              <p:par>
                                <p:cTn id="21" presetID="5" presetClass="entr" presetSubtype="1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checkerboard(across)">
                                      <p:cBhvr>
                                        <p:cTn id="23" dur="500"/>
                                        <p:tgtEl>
                                          <p:spTgt spid="3">
                                            <p:txEl>
                                              <p:pRg st="4" end="4"/>
                                            </p:txEl>
                                          </p:spTgt>
                                        </p:tgtEl>
                                      </p:cBhvr>
                                    </p:animEffect>
                                  </p:childTnLst>
                                </p:cTn>
                              </p:par>
                            </p:childTnLst>
                          </p:cTn>
                        </p:par>
                        <p:par>
                          <p:cTn id="24" fill="hold">
                            <p:stCondLst>
                              <p:cond delay="2500"/>
                            </p:stCondLst>
                            <p:childTnLst>
                              <p:par>
                                <p:cTn id="25" presetID="5" presetClass="entr" presetSubtype="1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checkerboard(across)">
                                      <p:cBhvr>
                                        <p:cTn id="27" dur="500"/>
                                        <p:tgtEl>
                                          <p:spTgt spid="3">
                                            <p:txEl>
                                              <p:pRg st="5" end="5"/>
                                            </p:txEl>
                                          </p:spTgt>
                                        </p:tgtEl>
                                      </p:cBhvr>
                                    </p:animEffect>
                                  </p:childTnLst>
                                </p:cTn>
                              </p:par>
                            </p:childTnLst>
                          </p:cTn>
                        </p:par>
                        <p:par>
                          <p:cTn id="28" fill="hold">
                            <p:stCondLst>
                              <p:cond delay="3000"/>
                            </p:stCondLst>
                            <p:childTnLst>
                              <p:par>
                                <p:cTn id="29" presetID="5" presetClass="entr" presetSubtype="1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checkerboard(across)">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Digital Divide in Australia</a:t>
            </a:r>
            <a:endParaRPr lang="en-AU" dirty="0"/>
          </a:p>
        </p:txBody>
      </p:sp>
      <p:sp>
        <p:nvSpPr>
          <p:cNvPr id="3" name="Content Placeholder 2"/>
          <p:cNvSpPr>
            <a:spLocks noGrp="1"/>
          </p:cNvSpPr>
          <p:nvPr>
            <p:ph sz="quarter" idx="1"/>
          </p:nvPr>
        </p:nvSpPr>
        <p:spPr>
          <a:xfrm>
            <a:off x="107504" y="1600200"/>
            <a:ext cx="8856984" cy="4495800"/>
          </a:xfrm>
        </p:spPr>
        <p:txBody>
          <a:bodyPr>
            <a:normAutofit/>
          </a:bodyPr>
          <a:lstStyle/>
          <a:p>
            <a:r>
              <a:rPr lang="en-AU" sz="2500" dirty="0" smtClean="0"/>
              <a:t>Notley and Foth (2008) noted on the access to internet stats:</a:t>
            </a:r>
          </a:p>
          <a:p>
            <a:pPr lvl="1">
              <a:spcBef>
                <a:spcPts val="0"/>
              </a:spcBef>
            </a:pPr>
            <a:r>
              <a:rPr lang="en-US" sz="1900" dirty="0" smtClean="0"/>
              <a:t>Indigenous Australians were 69 per cent less likely than non-Indigenous people to have any internet connection.</a:t>
            </a:r>
            <a:endParaRPr lang="en-AU" sz="1900" dirty="0" smtClean="0"/>
          </a:p>
          <a:p>
            <a:pPr lvl="1">
              <a:spcBef>
                <a:spcPts val="0"/>
              </a:spcBef>
            </a:pPr>
            <a:r>
              <a:rPr lang="en-US" sz="1900" dirty="0" smtClean="0"/>
              <a:t>People who were isolated by geography. </a:t>
            </a:r>
            <a:endParaRPr lang="en-AU" sz="1900" dirty="0" smtClean="0"/>
          </a:p>
          <a:p>
            <a:pPr lvl="1">
              <a:spcBef>
                <a:spcPts val="0"/>
              </a:spcBef>
            </a:pPr>
            <a:r>
              <a:rPr lang="en-US" sz="1900" dirty="0" smtClean="0"/>
              <a:t>Educational attainment influenced overall and broadband internet access.</a:t>
            </a:r>
            <a:endParaRPr lang="en-AU" sz="1900" dirty="0" smtClean="0"/>
          </a:p>
          <a:p>
            <a:pPr lvl="1">
              <a:spcBef>
                <a:spcPts val="0"/>
              </a:spcBef>
            </a:pPr>
            <a:r>
              <a:rPr lang="en-US" sz="1900" dirty="0" smtClean="0"/>
              <a:t>Income was considered the single largest determinant of internet access and broadband, with results showing that higher income increased the likelihood of a person having any internet connection. </a:t>
            </a:r>
            <a:endParaRPr lang="en-AU" sz="1900" dirty="0" smtClean="0"/>
          </a:p>
          <a:p>
            <a:pPr lvl="1">
              <a:spcBef>
                <a:spcPts val="0"/>
              </a:spcBef>
            </a:pPr>
            <a:r>
              <a:rPr lang="en-US" sz="1900" dirty="0" smtClean="0"/>
              <a:t>People with a disability: only 28 per cent of people requiring assistance with core activities had broadband access, in comparison with 48 per cent for people not needing assistance.</a:t>
            </a:r>
            <a:endParaRPr lang="en-AU" sz="1900" dirty="0" smtClean="0"/>
          </a:p>
          <a:p>
            <a:pPr lvl="1">
              <a:spcBef>
                <a:spcPts val="0"/>
              </a:spcBef>
            </a:pPr>
            <a:r>
              <a:rPr lang="en-US" sz="1900" dirty="0" smtClean="0"/>
              <a:t>Single parents with dependent children under 15 years had 77 per cent internet and 52 per cent broadband access compared with 92 per cent and 68 per cent respectively for comparable dual parent households (Notley et al, 2008).</a:t>
            </a:r>
            <a:endParaRPr lang="en-AU" sz="1900" dirty="0" smtClean="0"/>
          </a:p>
          <a:p>
            <a:endParaRPr lang="en-AU" dirty="0"/>
          </a:p>
        </p:txBody>
      </p:sp>
      <p:sp>
        <p:nvSpPr>
          <p:cNvPr id="5" name="Footer Placeholder 4"/>
          <p:cNvSpPr>
            <a:spLocks noGrp="1"/>
          </p:cNvSpPr>
          <p:nvPr>
            <p:ph type="ftr" sz="quarter" idx="12"/>
          </p:nvPr>
        </p:nvSpPr>
        <p:spPr/>
        <p:txBody>
          <a:bodyPr/>
          <a:lstStyle/>
          <a:p>
            <a:r>
              <a:rPr lang="en-AU" dirty="0" smtClean="0"/>
              <a:t>ISØQU∆NT Consulting</a:t>
            </a:r>
            <a:endParaRPr lang="en-AU"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linds(horizontal)">
                                      <p:cBhvr>
                                        <p:cTn id="11" dur="1000"/>
                                        <p:tgtEl>
                                          <p:spTgt spid="3">
                                            <p:txEl>
                                              <p:pRg st="1" end="1"/>
                                            </p:txEl>
                                          </p:spTgt>
                                        </p:tgtEl>
                                      </p:cBhvr>
                                    </p:animEffect>
                                  </p:childTnLst>
                                </p:cTn>
                              </p:par>
                            </p:childTnLst>
                          </p:cTn>
                        </p:par>
                        <p:par>
                          <p:cTn id="12" fill="hold">
                            <p:stCondLst>
                              <p:cond delay="1500"/>
                            </p:stCondLst>
                            <p:childTnLst>
                              <p:par>
                                <p:cTn id="13" presetID="5" presetClass="entr" presetSubtype="1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500"/>
                                        <p:tgtEl>
                                          <p:spTgt spid="3">
                                            <p:txEl>
                                              <p:pRg st="2" end="2"/>
                                            </p:txEl>
                                          </p:spTgt>
                                        </p:tgtEl>
                                      </p:cBhvr>
                                    </p:animEffect>
                                  </p:childTnLst>
                                </p:cTn>
                              </p:par>
                            </p:childTnLst>
                          </p:cTn>
                        </p:par>
                        <p:par>
                          <p:cTn id="16" fill="hold">
                            <p:stCondLst>
                              <p:cond delay="2000"/>
                            </p:stCondLst>
                            <p:childTnLst>
                              <p:par>
                                <p:cTn id="17" presetID="2" presetClass="entr" presetSubtype="8" fill="hold" nodeType="afterEffect">
                                  <p:stCondLst>
                                    <p:cond delay="50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21" fill="hold">
                            <p:stCondLst>
                              <p:cond delay="3000"/>
                            </p:stCondLst>
                            <p:childTnLst>
                              <p:par>
                                <p:cTn id="22" presetID="3" presetClass="entr" presetSubtype="10" fill="hold" nodeType="afterEffect">
                                  <p:stCondLst>
                                    <p:cond delay="50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blinds(horizontal)">
                                      <p:cBhvr>
                                        <p:cTn id="24" dur="500"/>
                                        <p:tgtEl>
                                          <p:spTgt spid="3">
                                            <p:txEl>
                                              <p:pRg st="4" end="4"/>
                                            </p:txEl>
                                          </p:spTgt>
                                        </p:tgtEl>
                                      </p:cBhvr>
                                    </p:animEffect>
                                  </p:childTnLst>
                                </p:cTn>
                              </p:par>
                            </p:childTnLst>
                          </p:cTn>
                        </p:par>
                        <p:par>
                          <p:cTn id="25" fill="hold">
                            <p:stCondLst>
                              <p:cond delay="4000"/>
                            </p:stCondLst>
                            <p:childTnLst>
                              <p:par>
                                <p:cTn id="26" presetID="4" presetClass="entr" presetSubtype="16" fill="hold" nodeType="afterEffect">
                                  <p:stCondLst>
                                    <p:cond delay="50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box(in)">
                                      <p:cBhvr>
                                        <p:cTn id="28" dur="500"/>
                                        <p:tgtEl>
                                          <p:spTgt spid="3">
                                            <p:txEl>
                                              <p:pRg st="5" end="5"/>
                                            </p:txEl>
                                          </p:spTgt>
                                        </p:tgtEl>
                                      </p:cBhvr>
                                    </p:animEffect>
                                  </p:childTnLst>
                                </p:cTn>
                              </p:par>
                            </p:childTnLst>
                          </p:cTn>
                        </p:par>
                        <p:par>
                          <p:cTn id="29" fill="hold">
                            <p:stCondLst>
                              <p:cond delay="5000"/>
                            </p:stCondLst>
                            <p:childTnLst>
                              <p:par>
                                <p:cTn id="30" presetID="3" presetClass="entr" presetSubtype="10" fill="hold" nodeType="afterEffect">
                                  <p:stCondLst>
                                    <p:cond delay="50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linds(horizontal)">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The Wired Community@Collingwood Project Outline</a:t>
            </a:r>
            <a:endParaRPr lang="en-AU" dirty="0"/>
          </a:p>
        </p:txBody>
      </p:sp>
      <p:sp>
        <p:nvSpPr>
          <p:cNvPr id="3" name="Content Placeholder 2"/>
          <p:cNvSpPr>
            <a:spLocks noGrp="1"/>
          </p:cNvSpPr>
          <p:nvPr>
            <p:ph sz="quarter" idx="1"/>
          </p:nvPr>
        </p:nvSpPr>
        <p:spPr/>
        <p:txBody>
          <a:bodyPr/>
          <a:lstStyle/>
          <a:p>
            <a:r>
              <a:rPr lang="en-AU" dirty="0" smtClean="0"/>
              <a:t>The $3.6 million Wired Community@Collingwood initiative is the largest project of its kind in Australia and includes $1.9 million funding from the Victorian Government and $1.7 million from in-kind and philanthropic contributions.</a:t>
            </a:r>
          </a:p>
          <a:p>
            <a:r>
              <a:rPr lang="en-AU" dirty="0" smtClean="0"/>
              <a:t>The Wired Community@Collingwood project aims to </a:t>
            </a:r>
            <a:r>
              <a:rPr lang="en-US" dirty="0" smtClean="0"/>
              <a:t>provide communication, learning and employment opportunities through ICT to all Collingwood estate residents across approximately 950 dwellings. </a:t>
            </a:r>
            <a:endParaRPr lang="en-AU" dirty="0" smtClean="0"/>
          </a:p>
          <a:p>
            <a:endParaRPr lang="en-AU" dirty="0"/>
          </a:p>
        </p:txBody>
      </p:sp>
      <p:sp>
        <p:nvSpPr>
          <p:cNvPr id="4" name="Footer Placeholder 4"/>
          <p:cNvSpPr>
            <a:spLocks noGrp="1"/>
          </p:cNvSpPr>
          <p:nvPr>
            <p:ph type="ftr" sz="quarter" idx="12"/>
          </p:nvPr>
        </p:nvSpPr>
        <p:spPr/>
        <p:txBody>
          <a:bodyPr/>
          <a:lstStyle/>
          <a:p>
            <a:r>
              <a:rPr lang="en-AU" dirty="0" smtClean="0"/>
              <a:t>ISØQU∆NT Consulting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par>
                          <p:cTn id="8" fill="hold">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ox(in)">
                                      <p:cBhvr>
                                        <p:cTn id="11"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1515</TotalTime>
  <Words>3391</Words>
  <Application>Microsoft Office PowerPoint</Application>
  <PresentationFormat>On-screen Show (4:3)</PresentationFormat>
  <Paragraphs>204</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Median</vt:lpstr>
      <vt:lpstr>The Wired Community@Collingwood Project  </vt:lpstr>
      <vt:lpstr>Wired Community@Collingwood </vt:lpstr>
      <vt:lpstr>The Evaluation</vt:lpstr>
      <vt:lpstr>Project Objectives</vt:lpstr>
      <vt:lpstr>There were lots of lessons.   This was a very ambitious project!</vt:lpstr>
      <vt:lpstr>Why an ICT project – because the Digital Divide is Real</vt:lpstr>
      <vt:lpstr>Context of the Digital Divide</vt:lpstr>
      <vt:lpstr>Digital Divide in Australia</vt:lpstr>
      <vt:lpstr>The Wired Community@Collingwood Project Outline</vt:lpstr>
      <vt:lpstr>About Collingwood and Infoxchange</vt:lpstr>
      <vt:lpstr>Focus of this Evaluation</vt:lpstr>
      <vt:lpstr>A Community Development Framework.</vt:lpstr>
      <vt:lpstr>Framework of the Evaluation</vt:lpstr>
      <vt:lpstr> Approach </vt:lpstr>
      <vt:lpstr>Evaluation Domains and Dimensions</vt:lpstr>
      <vt:lpstr>Methodology</vt:lpstr>
      <vt:lpstr>Methodology</vt:lpstr>
      <vt:lpstr> Collecting baseline data</vt:lpstr>
      <vt:lpstr>Good Research Takes Time</vt:lpstr>
      <vt:lpstr>Ensuring Cultural Diversity </vt:lpstr>
      <vt:lpstr>Reflecting on this Methodology</vt:lpstr>
      <vt:lpstr>Lessons and Findings Partnering with Govt – A project challenge</vt:lpstr>
      <vt:lpstr>The lack of partnership was a barrier</vt:lpstr>
      <vt:lpstr>Price Sensitivity</vt:lpstr>
      <vt:lpstr>The Critical Component</vt:lpstr>
      <vt:lpstr>Survey Highlights</vt:lpstr>
      <vt:lpstr>E-Inclusion</vt:lpstr>
      <vt:lpstr>Utilising the Net</vt:lpstr>
      <vt:lpstr>Increasing Employment Access</vt:lpstr>
      <vt:lpstr>Connecting to the World</vt:lpstr>
      <vt:lpstr>Improving Well-Being</vt:lpstr>
      <vt:lpstr>Case Studies</vt:lpstr>
      <vt:lpstr>Key Themes Improving health and well-being</vt:lpstr>
      <vt:lpstr>Education and Training</vt:lpstr>
      <vt:lpstr>Community and Culture</vt:lpstr>
      <vt:lpstr>Communication - Connection to the World</vt:lpstr>
      <vt:lpstr>Communication - Connection to the World (cont.)</vt:lpstr>
      <vt:lpstr>Conclusions</vt:lpstr>
      <vt:lpstr>Slide 39</vt:lpstr>
      <vt:lpstr>Contact Info</vt:lpstr>
    </vt:vector>
  </TitlesOfParts>
  <Company>Victoria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Wired Community@Collingwood</dc:title>
  <dc:creator>.</dc:creator>
  <cp:lastModifiedBy>.</cp:lastModifiedBy>
  <cp:revision>174</cp:revision>
  <dcterms:created xsi:type="dcterms:W3CDTF">2011-06-21T07:14:04Z</dcterms:created>
  <dcterms:modified xsi:type="dcterms:W3CDTF">2011-09-01T00:35:24Z</dcterms:modified>
</cp:coreProperties>
</file>